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331" r:id="rId2"/>
    <p:sldId id="319" r:id="rId3"/>
    <p:sldId id="321" r:id="rId4"/>
    <p:sldId id="322" r:id="rId5"/>
    <p:sldId id="332" r:id="rId6"/>
    <p:sldId id="333" r:id="rId7"/>
    <p:sldId id="323" r:id="rId8"/>
    <p:sldId id="334" r:id="rId9"/>
    <p:sldId id="335" r:id="rId10"/>
    <p:sldId id="325" r:id="rId11"/>
    <p:sldId id="326" r:id="rId12"/>
    <p:sldId id="397" r:id="rId13"/>
    <p:sldId id="328" r:id="rId14"/>
    <p:sldId id="342" r:id="rId15"/>
    <p:sldId id="341" r:id="rId16"/>
    <p:sldId id="336" r:id="rId17"/>
    <p:sldId id="343" r:id="rId18"/>
    <p:sldId id="337" r:id="rId19"/>
    <p:sldId id="344" r:id="rId20"/>
    <p:sldId id="338" r:id="rId21"/>
    <p:sldId id="345" r:id="rId22"/>
    <p:sldId id="346" r:id="rId23"/>
    <p:sldId id="339" r:id="rId24"/>
    <p:sldId id="360" r:id="rId25"/>
    <p:sldId id="362" r:id="rId26"/>
    <p:sldId id="359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40" r:id="rId35"/>
    <p:sldId id="370" r:id="rId36"/>
    <p:sldId id="371" r:id="rId37"/>
    <p:sldId id="348" r:id="rId38"/>
    <p:sldId id="372" r:id="rId39"/>
    <p:sldId id="373" r:id="rId40"/>
    <p:sldId id="347" r:id="rId41"/>
    <p:sldId id="374" r:id="rId42"/>
    <p:sldId id="375" r:id="rId43"/>
    <p:sldId id="376" r:id="rId44"/>
    <p:sldId id="377" r:id="rId45"/>
    <p:sldId id="378" r:id="rId46"/>
    <p:sldId id="349" r:id="rId47"/>
    <p:sldId id="350" r:id="rId48"/>
    <p:sldId id="379" r:id="rId49"/>
    <p:sldId id="380" r:id="rId50"/>
    <p:sldId id="381" r:id="rId51"/>
    <p:sldId id="382" r:id="rId52"/>
    <p:sldId id="385" r:id="rId53"/>
    <p:sldId id="383" r:id="rId54"/>
    <p:sldId id="386" r:id="rId55"/>
    <p:sldId id="387" r:id="rId56"/>
    <p:sldId id="389" r:id="rId57"/>
    <p:sldId id="390" r:id="rId58"/>
    <p:sldId id="391" r:id="rId59"/>
    <p:sldId id="394" r:id="rId60"/>
    <p:sldId id="392" r:id="rId61"/>
    <p:sldId id="393" r:id="rId62"/>
    <p:sldId id="395" r:id="rId63"/>
    <p:sldId id="39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5019"/>
    <a:srgbClr val="650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486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4F709-DC35-2D48-A4D0-50D066F38E25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592A3-98CC-9C43-8E9A-9B3C6F640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56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5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1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5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2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6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5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17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592A3-98CC-9C43-8E9A-9B3C6F6401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8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0736-C7F4-1248-955A-04034DAEB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53572-1FD7-6B4F-ACF5-B13469FAE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9D9B-972F-9645-86FF-36C2D8E6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FFE1-E474-E54B-BE3B-FAD276FF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F0802-017D-4B49-BD4B-E39BA5E7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EE1-1817-5546-B571-91451478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049EA-69CD-0D4B-A1FA-F9754A9EF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97661-C32C-6E40-806E-69FEDC41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E594B-3703-C94C-A5CE-2C51F0E8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E7403-C78E-1442-93E4-F4E47871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47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B296F-8630-2843-8A3F-31A56BC4F8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00AF9-0691-F34C-A001-FEA1316E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459FF-6A3A-C643-B517-9BE9C32B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7359-B94D-C949-91EB-C95D0F78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38F7B-C8F1-0E4D-81E5-E875220E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8C40-46F0-3D4D-A532-BD90223CB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7D79-328C-3040-8E96-A035385F7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A4B3-BA6D-7E4B-9192-CE7A9211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AB519-F618-DD49-94F0-6C7C59F6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04728-04AD-9244-A97A-97C63FE5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5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FD15-D7D8-364B-8CE2-E764AB44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930F7-9BA8-2645-B6C1-E9CC1857D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2D72-23D6-7545-B85F-CB0C17F77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1761B-DD05-C041-9592-6A8256C6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1CB8-BD41-994E-9CE0-78CA69622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DF9E-E20B-A24A-A308-CBEF79D4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D90D-1CE8-D94F-9E80-E96BC6EC0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6AD01-BB0D-A04E-A6AD-90628D5A3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852F3-90DB-5B44-9678-8C2A81E7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5ECED-5F1C-BC49-B32C-FB86E18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F9368-9D5B-DA48-91F2-6843389C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8DB87-BBAA-1A47-80FA-0F600D62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A4E93-4C9B-F540-8184-9A3EC3E39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44600-A379-C344-AE6D-6FC7231D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F1A05E-0F92-E741-B2F8-59B8FFEDD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A410C-98F8-9A4C-8578-628135251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EB172-9E44-5940-84CB-B88EFA14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AAADF6-2519-A74D-A731-B78B31CC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39A42-E728-6F4B-8C60-ECE8A2D1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0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7BDF-3EFD-ED43-AA1A-B4B799EE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032F16-C833-3C48-9389-0C38E47B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81409-3C12-D545-8E3C-2A9A226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B23AE1-E7F0-AB4B-A8B5-EC4A9CD9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2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2981C9-676D-8A49-ABDF-E4E43A41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195B87-8426-5A46-8C51-BF2A0D4A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43C2A-8F3A-EC42-9024-69C4265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7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51DA-2D70-E945-A04D-CF1E722A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5786-6822-1B46-B3D8-264C85CB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02D06-C8C1-E140-9CE3-9A2A0963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FB714-9ACF-1D47-9B6D-3CEF58D1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57935-8988-8D4F-8812-91D13B5B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2EB89-4F22-4E4A-B8F2-D400A0D4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19CC-DB50-EF40-A02C-73538159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21DF4-A6B7-1942-AAFB-CC1F1876F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433273-4DA2-FD43-8B0F-1F7A5D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3C38F-F640-1A4F-A9AA-439DB4E4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2A8D3-CECE-D24E-A22D-135E6D58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EE1-D8A3-F54F-9EC3-B44BC2BA9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6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673FCB-7DD9-724D-8711-91C23A3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1F04-1462-9348-8A00-9AC4E690E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242C-3997-D24E-A2A5-323B58011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A5096-F719-D641-BA30-B4B1F3D37818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57FB-9C02-F648-8AFD-2D8F84C54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F7C5-AC25-0346-9C50-96ED3FDD5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CF0AB-4928-A647-9C70-574638B01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9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gyptian pyramids - Wikipedia">
            <a:extLst>
              <a:ext uri="{FF2B5EF4-FFF2-40B4-BE49-F238E27FC236}">
                <a16:creationId xmlns:a16="http://schemas.microsoft.com/office/drawing/2014/main" id="{684DAC3D-4FA3-B144-862C-CB233941E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0" b="8279"/>
          <a:stretch/>
        </p:blipFill>
        <p:spPr bwMode="auto">
          <a:xfrm>
            <a:off x="-4287" y="0"/>
            <a:ext cx="12196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EA9D61-2C11-5148-9AA9-41DEC758E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b="1" dirty="0">
                <a:ln>
                  <a:solidFill>
                    <a:schemeClr val="bg1"/>
                  </a:solidFill>
                </a:ln>
                <a:effectLst/>
                <a:latin typeface="IRTitr" panose="02000506000000020002" pitchFamily="2" charset="-78"/>
                <a:cs typeface="IRTitr" panose="02000506000000020002" pitchFamily="2" charset="-78"/>
              </a:rPr>
              <a:t>هرم</a:t>
            </a:r>
            <a:endParaRPr lang="en-US" b="1" dirty="0">
              <a:ln>
                <a:solidFill>
                  <a:schemeClr val="bg1"/>
                </a:solidFill>
              </a:ln>
              <a:effectLst/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ED42D-9932-3C46-AD9D-8BE83C96C6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fa-IR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ساختمان داده ها و </a:t>
            </a:r>
            <a:r>
              <a:rPr lang="fa-IR" b="1" dirty="0" err="1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الگوریتم</a:t>
            </a:r>
            <a:endParaRPr lang="fa-IR" b="1" dirty="0">
              <a:ln w="3175">
                <a:noFill/>
              </a:ln>
              <a:effectLst>
                <a:glow rad="88900">
                  <a:schemeClr val="bg1">
                    <a:alpha val="46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rtl="1"/>
            <a:r>
              <a:rPr lang="fa-IR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مدرس: دکتر </a:t>
            </a:r>
            <a:r>
              <a:rPr lang="fa-IR" b="1" dirty="0" err="1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نجمه</a:t>
            </a:r>
            <a:r>
              <a:rPr lang="fa-IR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 منصوری</a:t>
            </a:r>
          </a:p>
          <a:p>
            <a:pPr rtl="1"/>
            <a:r>
              <a:rPr lang="fa-IR" sz="1800" b="1" dirty="0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نگارنده: سجاد </a:t>
            </a:r>
            <a:r>
              <a:rPr lang="fa-IR" sz="1800" b="1" dirty="0" err="1">
                <a:ln w="3175">
                  <a:noFill/>
                </a:ln>
                <a:effectLst>
                  <a:glow rad="88900">
                    <a:schemeClr val="bg1">
                      <a:alpha val="46000"/>
                    </a:schemeClr>
                  </a:glow>
                </a:effectLst>
                <a:latin typeface="IRRoya" panose="02000503000000020002" pitchFamily="2" charset="-78"/>
                <a:cs typeface="IRRoya" panose="02000503000000020002" pitchFamily="2" charset="-78"/>
              </a:rPr>
              <a:t>هاشمیان</a:t>
            </a:r>
            <a:endParaRPr lang="fa-IR" sz="1800" b="1" dirty="0">
              <a:ln w="3175">
                <a:noFill/>
              </a:ln>
              <a:effectLst>
                <a:glow rad="88900">
                  <a:schemeClr val="bg1">
                    <a:alpha val="46000"/>
                  </a:schemeClr>
                </a:glow>
              </a:effectLst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768D3-A16F-6948-9100-7C079150A3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03658" y="527182"/>
            <a:ext cx="984684" cy="1190362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4376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جستوجو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جستوجو یک کلید </a:t>
            </a:r>
            <a:r>
              <a:rPr lang="fa-IR" u="sng" dirty="0" err="1">
                <a:latin typeface="IRMitra" panose="02000506000000020002" pitchFamily="2" charset="-78"/>
                <a:cs typeface="IRMitra" panose="02000506000000020002" pitchFamily="2" charset="-78"/>
              </a:rPr>
              <a:t>دلخواد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هرم،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باتوجه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ذخیره سازی آنها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آرایه‌ها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مرتب نبودن عناصر، باید از روش جستجو خطی استفاده کنیم، این یعنی مرتبه اجرایی «جستجو عنصر دلخواه»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است.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ct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sz="2000" dirty="0">
                <a:solidFill>
                  <a:schemeClr val="accent2">
                    <a:lumMod val="75000"/>
                  </a:schemeClr>
                </a:solidFill>
                <a:latin typeface="IRMitra" panose="02000506000000020002" pitchFamily="2" charset="-78"/>
                <a:cs typeface="IRMitra" panose="02000506000000020002" pitchFamily="2" charset="-78"/>
              </a:rPr>
              <a:t>هدف از طراحی این ساختمان داده را فراموش نکنیم!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4DBE7-439B-404E-A642-209234837E93}"/>
              </a:ext>
            </a:extLst>
          </p:cNvPr>
          <p:cNvSpPr txBox="1"/>
          <p:nvPr/>
        </p:nvSpPr>
        <p:spPr>
          <a:xfrm>
            <a:off x="2097918" y="3429000"/>
            <a:ext cx="7996164" cy="1882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 rtl="1">
              <a:spcBef>
                <a:spcPts val="1000"/>
              </a:spcBef>
            </a:pPr>
            <a:r>
              <a:rPr lang="fa-IR" sz="1600" b="1" dirty="0">
                <a:latin typeface="IRRoya" panose="02000503000000020002" pitchFamily="2" charset="-78"/>
                <a:cs typeface="IRRoya" panose="02000503000000020002" pitchFamily="2" charset="-78"/>
              </a:rPr>
              <a:t>مسئله)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ساختمان داده ای ارائه کنید که </a:t>
            </a:r>
            <a:r>
              <a:rPr lang="fa-IR" u="sng" dirty="0">
                <a:latin typeface="IRRoya" panose="02000503000000020002" pitchFamily="2" charset="-78"/>
                <a:cs typeface="IRRoya" panose="02000503000000020002" pitchFamily="2" charset="-78"/>
              </a:rPr>
              <a:t>به نحوی کارا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بتواند اعمال زیر را انجام دهد:</a:t>
            </a:r>
          </a:p>
          <a:p>
            <a:pPr algn="r" rtl="1">
              <a:spcBef>
                <a:spcPts val="1000"/>
              </a:spcBef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285750" indent="-28575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درج عنصر	: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	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یک عنصر جدید را در مجموعه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عنصر‌هایش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اضافه کند.</a:t>
            </a:r>
          </a:p>
          <a:p>
            <a:pPr marL="285750" indent="-28575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حذف عنصر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کمینه	:</a:t>
            </a:r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	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عنصر کمینه موجود در مجموعه عناصر درج شده را پیدا کند و حذف کند.</a:t>
            </a:r>
          </a:p>
          <a:p>
            <a:pPr marL="285750" indent="-285750" algn="r" rt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پرسش عنصر کمینه	:	عنصر کمینه موجود در مجموعه عناصر درج شده را اعلام کند.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/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291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جستوجو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Min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داریم: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جستجوی کمینه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گره کمینه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(خانه اول آرایه) بوده و 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قابل دسترسی خواهد بود.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بیشینه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32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بیشینه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یکی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(تعداد آنها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n/2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است) بوده و در زمان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قابل دسترسی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خواهد‌بود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sz="32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DFBE0-2C1B-2A48-A1EF-F28C27E61704}"/>
              </a:ext>
            </a:extLst>
          </p:cNvPr>
          <p:cNvSpPr txBox="1"/>
          <p:nvPr/>
        </p:nvSpPr>
        <p:spPr>
          <a:xfrm>
            <a:off x="8729935" y="497443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چرا؟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E57173A-FE46-3B48-A79B-EC54EF5A68FE}"/>
              </a:ext>
            </a:extLst>
          </p:cNvPr>
          <p:cNvSpPr/>
          <p:nvPr/>
        </p:nvSpPr>
        <p:spPr>
          <a:xfrm rot="16200000">
            <a:off x="8897541" y="3467894"/>
            <a:ext cx="182880" cy="2560320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2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جستوجو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برای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Min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داریم: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جستجوی کمینه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گره کمینه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(خانه اول آرایه) بوده و در زمان </a:t>
            </a:r>
            <a:r>
              <a:rPr lang="en-US" dirty="0">
                <a:latin typeface="Century" panose="02040604050505020304" pitchFamily="18" charset="0"/>
                <a:cs typeface="IRMitra" panose="02000506000000020002" pitchFamily="2" charset="-78"/>
              </a:rPr>
              <a:t>O(1)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قابل دسترسی خواهد بود.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جستجوی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بیشینه</a:t>
            </a: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sz="32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گره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بیشینه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یکی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برگ‌ها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(تعداد آنها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n/2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است) بوده و در زمان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قابل دسترسی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خواهد‌بود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fa-IR" sz="32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DFBE0-2C1B-2A48-A1EF-F28C27E61704}"/>
              </a:ext>
            </a:extLst>
          </p:cNvPr>
          <p:cNvSpPr txBox="1"/>
          <p:nvPr/>
        </p:nvSpPr>
        <p:spPr>
          <a:xfrm>
            <a:off x="8729935" y="497443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چرا؟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E57173A-FE46-3B48-A79B-EC54EF5A68FE}"/>
              </a:ext>
            </a:extLst>
          </p:cNvPr>
          <p:cNvSpPr/>
          <p:nvPr/>
        </p:nvSpPr>
        <p:spPr>
          <a:xfrm rot="16200000">
            <a:off x="8897541" y="3467894"/>
            <a:ext cx="182880" cy="2560320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269AD9-5E4C-3B48-860C-0B5F56AF7EBA}"/>
                  </a:ext>
                </a:extLst>
              </p:cNvPr>
              <p:cNvSpPr txBox="1"/>
              <p:nvPr/>
            </p:nvSpPr>
            <p:spPr>
              <a:xfrm>
                <a:off x="2239234" y="1603618"/>
                <a:ext cx="7713531" cy="47953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در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اين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درخت </a:t>
                </a:r>
                <a:r>
                  <a:rPr lang="en-US" sz="2400" dirty="0">
                    <a:latin typeface="Century" panose="02040604050505020304" pitchFamily="18" charset="0"/>
                    <a:cs typeface="IRRoya" panose="02000503000000020002" pitchFamily="2" charset="-78"/>
                  </a:rPr>
                  <a:t>Max Heap</a:t>
                </a:r>
                <a:r>
                  <a:rPr lang="fa-IR" sz="2400" dirty="0">
                    <a:latin typeface="Century" panose="02040604050505020304" pitchFamily="18" charset="0"/>
                    <a:cs typeface="IRRoya" panose="02000503000000020002" pitchFamily="2" charset="-78"/>
                  </a:rPr>
                  <a:t> 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با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=9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گره،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بیشینه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در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ريشه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بوده و گره کمینه (</a:t>
                </a:r>
                <a14:m>
                  <m:oMath xmlns:m="http://schemas.openxmlformats.org/officeDocument/2006/math">
                    <m:r>
                      <a:rPr lang="fa-IR" sz="2400" i="1" dirty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17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) در یکی از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برگ‌ها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با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شماره‌های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+1,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+2,…,</m:t>
                    </m:r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𝑛</m:t>
                    </m:r>
                    <m:r>
                      <a:rPr lang="fa-IR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5,6,7,8,9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وجود دارد.</a:t>
                </a: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lnSpc>
                    <a:spcPct val="150000"/>
                  </a:lnSpc>
                </a:pP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269AD9-5E4C-3B48-860C-0B5F56AF7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234" y="1603618"/>
                <a:ext cx="7713531" cy="4795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0C1257A-37FB-2448-99F7-E8539B14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64" y="3443050"/>
            <a:ext cx="4217432" cy="27339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3ED53-523F-6747-926C-BE94D089E36B}"/>
              </a:ext>
            </a:extLst>
          </p:cNvPr>
          <p:cNvSpPr txBox="1"/>
          <p:nvPr/>
        </p:nvSpPr>
        <p:spPr>
          <a:xfrm>
            <a:off x="5961187" y="3443050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F7D50-C567-1D42-A41E-A2861212A607}"/>
              </a:ext>
            </a:extLst>
          </p:cNvPr>
          <p:cNvSpPr txBox="1"/>
          <p:nvPr/>
        </p:nvSpPr>
        <p:spPr>
          <a:xfrm>
            <a:off x="5167656" y="4268112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26E8C-0F77-E34B-9C80-EE04146A5CE0}"/>
              </a:ext>
            </a:extLst>
          </p:cNvPr>
          <p:cNvSpPr txBox="1"/>
          <p:nvPr/>
        </p:nvSpPr>
        <p:spPr>
          <a:xfrm>
            <a:off x="7005812" y="4268111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51E97-4C47-5A47-8496-7FF0FF51198B}"/>
              </a:ext>
            </a:extLst>
          </p:cNvPr>
          <p:cNvSpPr txBox="1"/>
          <p:nvPr/>
        </p:nvSpPr>
        <p:spPr>
          <a:xfrm>
            <a:off x="4552801" y="4882098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D5A90B-8D09-0643-BF5D-36F1F91D0780}"/>
              </a:ext>
            </a:extLst>
          </p:cNvPr>
          <p:cNvSpPr txBox="1"/>
          <p:nvPr/>
        </p:nvSpPr>
        <p:spPr>
          <a:xfrm>
            <a:off x="6002100" y="4884573"/>
            <a:ext cx="485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5  6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250C95-B224-EB44-A7B1-9102EBCCFB90}"/>
              </a:ext>
            </a:extLst>
          </p:cNvPr>
          <p:cNvSpPr txBox="1"/>
          <p:nvPr/>
        </p:nvSpPr>
        <p:spPr>
          <a:xfrm>
            <a:off x="7545363" y="4810006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64AAC-2BB5-1443-B731-7B7A88383E84}"/>
              </a:ext>
            </a:extLst>
          </p:cNvPr>
          <p:cNvSpPr txBox="1"/>
          <p:nvPr/>
        </p:nvSpPr>
        <p:spPr>
          <a:xfrm>
            <a:off x="3807764" y="5529965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71F1FD-6CA1-3E46-97F6-10CF9AA82B29}"/>
              </a:ext>
            </a:extLst>
          </p:cNvPr>
          <p:cNvSpPr txBox="1"/>
          <p:nvPr/>
        </p:nvSpPr>
        <p:spPr>
          <a:xfrm>
            <a:off x="5519842" y="5529964"/>
            <a:ext cx="26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7894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 و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یاد‌آوری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 از آنجایی که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Heap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کامل است، بنابراین ارتفاع (عمق)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آن خواهد بود.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و دوم و سوم و ...و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در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کلید متفاوت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همواره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[1]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سطلح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2...3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سوم تا سطح سوم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2...7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چهارم تا سطح چهارم می تواند قرار گیرد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2...15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...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تا سطح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کرد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2...2</a:t>
                </a:r>
                <a:r>
                  <a:rPr lang="en-US" sz="2400" baseline="30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r-1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223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 و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یاد‌آوری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 از آنجایی که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Heap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کامل است، بنابراین ارتفاع (عمق)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آن خواهد بود.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و دوم و سوم و ...و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در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کلید متفاوت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همواره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[1]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سطلح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2...3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سوم تا سطح سوم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2...7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چهارم تا سطح چهارم می تواند قرار گیرد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2...15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...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تا سطح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کرد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2...2</a:t>
                </a:r>
                <a:r>
                  <a:rPr lang="en-US" sz="2400" baseline="30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r-1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F25BDC-A120-E94C-8FCA-AF150143FD7B}"/>
              </a:ext>
            </a:extLst>
          </p:cNvPr>
          <p:cNvSpPr txBox="1"/>
          <p:nvPr/>
        </p:nvSpPr>
        <p:spPr>
          <a:xfrm>
            <a:off x="2239234" y="2126774"/>
            <a:ext cx="7713531" cy="3749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BECDD-B09F-6648-A4EA-B9D760B2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92" y="2126774"/>
            <a:ext cx="6404614" cy="3749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DE2CE-9A3D-D347-AD43-1CF3CD915A91}"/>
              </a:ext>
            </a:extLst>
          </p:cNvPr>
          <p:cNvSpPr txBox="1"/>
          <p:nvPr/>
        </p:nvSpPr>
        <p:spPr>
          <a:xfrm>
            <a:off x="4905674" y="2537435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ماکزیمم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اول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5ECDBF-9717-4B4E-A592-15FE848079BA}"/>
              </a:ext>
            </a:extLst>
          </p:cNvPr>
          <p:cNvCxnSpPr/>
          <p:nvPr/>
        </p:nvCxnSpPr>
        <p:spPr>
          <a:xfrm>
            <a:off x="5843751" y="2550578"/>
            <a:ext cx="0" cy="36576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6F84ED-AA81-3447-B4BE-F27345BB6533}"/>
              </a:ext>
            </a:extLst>
          </p:cNvPr>
          <p:cNvCxnSpPr>
            <a:cxnSpLocks/>
          </p:cNvCxnSpPr>
          <p:nvPr/>
        </p:nvCxnSpPr>
        <p:spPr>
          <a:xfrm>
            <a:off x="4388068" y="2537844"/>
            <a:ext cx="0" cy="18288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1439C3-45E3-BC4E-ADCA-00ACC5168762}"/>
              </a:ext>
            </a:extLst>
          </p:cNvPr>
          <p:cNvCxnSpPr>
            <a:cxnSpLocks/>
          </p:cNvCxnSpPr>
          <p:nvPr/>
        </p:nvCxnSpPr>
        <p:spPr>
          <a:xfrm>
            <a:off x="3300248" y="2538254"/>
            <a:ext cx="0" cy="292608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5A58F2-3E20-C24D-88A6-5BAA984402E4}"/>
              </a:ext>
            </a:extLst>
          </p:cNvPr>
          <p:cNvSpPr txBox="1"/>
          <p:nvPr/>
        </p:nvSpPr>
        <p:spPr>
          <a:xfrm>
            <a:off x="3419533" y="3259723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ماکزیمم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دوم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0BF48-5823-7343-B6E8-C12B8527DAA5}"/>
              </a:ext>
            </a:extLst>
          </p:cNvPr>
          <p:cNvSpPr txBox="1"/>
          <p:nvPr/>
        </p:nvSpPr>
        <p:spPr>
          <a:xfrm>
            <a:off x="2332109" y="3832017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ماکزیمم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 سوم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CE1AB9-A776-A842-B840-4C3589252222}"/>
              </a:ext>
            </a:extLst>
          </p:cNvPr>
          <p:cNvSpPr txBox="1"/>
          <p:nvPr/>
        </p:nvSpPr>
        <p:spPr>
          <a:xfrm>
            <a:off x="9098997" y="5020677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سطح سوم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198B1-506B-6E48-B4B7-BA4FBD169C52}"/>
              </a:ext>
            </a:extLst>
          </p:cNvPr>
          <p:cNvSpPr txBox="1"/>
          <p:nvPr/>
        </p:nvSpPr>
        <p:spPr>
          <a:xfrm>
            <a:off x="9079867" y="4001294"/>
            <a:ext cx="777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سطح دوم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ECFDEB-56B3-794E-97B5-B8FB4879929E}"/>
              </a:ext>
            </a:extLst>
          </p:cNvPr>
          <p:cNvSpPr txBox="1"/>
          <p:nvPr/>
        </p:nvSpPr>
        <p:spPr>
          <a:xfrm>
            <a:off x="9104341" y="2568668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سطح اول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611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 و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b="1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یاد‌آوری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 از آنجایی که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Heap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یک درخت کامل است، بنابراین ارتفاع (عمق)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آن خواهد بود.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و دوم و سوم و ...و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در درخت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کلید متفاوت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:</a:t>
                </a: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اول همواره در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[1]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سطلح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2...3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سوم تا سطح سوم می تواند قرار گیرد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2...7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چهارم تا سطح چهارم می تواند قرار گیرد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2...15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  <a:p>
                <a:pPr marL="0" indent="0" algn="r" rtl="1">
                  <a:lnSpc>
                    <a:spcPct val="100000"/>
                  </a:lnSpc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...</a:t>
                </a:r>
              </a:p>
              <a:p>
                <a:pPr algn="r" rtl="1">
                  <a:lnSpc>
                    <a:spcPct val="100000"/>
                  </a:lnSpc>
                </a:pP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ماکزیمم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ام تا سطح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می‌تواند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کرد 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	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(خانه [</a:t>
                </a:r>
                <a:r>
                  <a:rPr lang="en-US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2...2</a:t>
                </a:r>
                <a:r>
                  <a:rPr lang="en-US" sz="2400" baseline="30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r-1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] آرایه)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72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739C84-2904-6D46-9A08-57BEE5D21427}"/>
              </a:ext>
            </a:extLst>
          </p:cNvPr>
          <p:cNvSpPr txBox="1"/>
          <p:nvPr/>
        </p:nvSpPr>
        <p:spPr>
          <a:xfrm>
            <a:off x="838200" y="673963"/>
            <a:ext cx="2719082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solidFill>
                  <a:schemeClr val="accent2">
                    <a:lumMod val="75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برای کمینه در درخت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Min Heap</a:t>
            </a:r>
            <a:r>
              <a:rPr lang="fa-IR" sz="2000" dirty="0">
                <a:solidFill>
                  <a:schemeClr val="accent2">
                    <a:lumMod val="75000"/>
                  </a:schemeClr>
                </a:solidFill>
                <a:latin typeface="IRRoya" panose="02000503000000020002" pitchFamily="2" charset="-78"/>
                <a:cs typeface="IRRoya" panose="02000503000000020002" pitchFamily="2" charset="-78"/>
              </a:rPr>
              <a:t> هم به همین صورت است. 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9551F-02DB-A340-A2CC-4480D6D91861}"/>
              </a:ext>
            </a:extLst>
          </p:cNvPr>
          <p:cNvSpPr txBox="1"/>
          <p:nvPr/>
        </p:nvSpPr>
        <p:spPr>
          <a:xfrm>
            <a:off x="10363200" y="2921876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B7368-7D03-094B-A705-3743A8916AAF}"/>
              </a:ext>
            </a:extLst>
          </p:cNvPr>
          <p:cNvSpPr txBox="1"/>
          <p:nvPr/>
        </p:nvSpPr>
        <p:spPr>
          <a:xfrm>
            <a:off x="10363197" y="3434802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70B9F-B175-9447-A0C2-C1BC9BFD52E7}"/>
              </a:ext>
            </a:extLst>
          </p:cNvPr>
          <p:cNvSpPr txBox="1"/>
          <p:nvPr/>
        </p:nvSpPr>
        <p:spPr>
          <a:xfrm>
            <a:off x="10363198" y="3947728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6DBB6-A3A3-0045-9E72-7C4CC2E5A3B7}"/>
              </a:ext>
            </a:extLst>
          </p:cNvPr>
          <p:cNvSpPr txBox="1"/>
          <p:nvPr/>
        </p:nvSpPr>
        <p:spPr>
          <a:xfrm>
            <a:off x="10363196" y="4460654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A5853-E401-2147-92A3-45902C57FD29}"/>
              </a:ext>
            </a:extLst>
          </p:cNvPr>
          <p:cNvSpPr txBox="1"/>
          <p:nvPr/>
        </p:nvSpPr>
        <p:spPr>
          <a:xfrm>
            <a:off x="10363199" y="5361622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4C547-DAF5-2041-87A1-CB8DBE6FEB68}"/>
              </a:ext>
            </a:extLst>
          </p:cNvPr>
          <p:cNvSpPr txBox="1"/>
          <p:nvPr/>
        </p:nvSpPr>
        <p:spPr>
          <a:xfrm>
            <a:off x="10526106" y="2416085"/>
            <a:ext cx="6623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مینیمم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685C5-15F1-CC4F-A136-E42A533E2885}"/>
              </a:ext>
            </a:extLst>
          </p:cNvPr>
          <p:cNvSpPr txBox="1"/>
          <p:nvPr/>
        </p:nvSpPr>
        <p:spPr>
          <a:xfrm>
            <a:off x="5716495" y="2393770"/>
            <a:ext cx="51167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dirty="0">
                <a:latin typeface="IRRoya" panose="02000503000000020002" pitchFamily="2" charset="-78"/>
                <a:cs typeface="IRRoya" panose="02000503000000020002" pitchFamily="2" charset="-78"/>
              </a:rPr>
              <a:t>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19E7B-4BC3-694E-880D-7BADA3815175}"/>
              </a:ext>
            </a:extLst>
          </p:cNvPr>
          <p:cNvSpPr txBox="1"/>
          <p:nvPr/>
        </p:nvSpPr>
        <p:spPr>
          <a:xfrm>
            <a:off x="7679837" y="603995"/>
            <a:ext cx="1165704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a-IR" sz="4400" dirty="0">
                <a:latin typeface="IRRoya" panose="02000503000000020002" pitchFamily="2" charset="-78"/>
                <a:cs typeface="IRRoya" panose="02000503000000020002" pitchFamily="2" charset="-78"/>
              </a:rPr>
              <a:t>کمینه</a:t>
            </a:r>
            <a:endParaRPr lang="en-US" sz="4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597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متمایز را در نظر بگیرید که با یک آرایه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پیاده‌سازی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‌ اول قرار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دارد). چهارمین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گیرد؟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۱) ۲ یا ۳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۲) ۸ تا ۱۵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۳) ۴، ۵، ۶ یا ۷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۴) همه موارد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20923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مثال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متمایز را در نظر بگیرید که با یک آرایه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پیاده‌سازی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شده است (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‌ اول قرار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دارد). چهارمین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کدام‌یک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درایه‌های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زیر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گیرد؟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۱) ۲ یا ۳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۲) ۸ تا ۱۵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۳) ۴، ۵، ۶ یا ۷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۴) همه موارد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66861-F2D5-E349-B0FE-B3DF4CD93A42}"/>
                  </a:ext>
                </a:extLst>
              </p:cNvPr>
              <p:cNvSpPr txBox="1"/>
              <p:nvPr/>
            </p:nvSpPr>
            <p:spPr>
              <a:xfrm>
                <a:off x="838200" y="3739684"/>
                <a:ext cx="38531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r" defTabSz="9144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−1=15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66861-F2D5-E349-B0FE-B3DF4CD93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39684"/>
                <a:ext cx="385312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232152-70DB-D646-A2E5-CC92407D3E89}"/>
              </a:ext>
            </a:extLst>
          </p:cNvPr>
          <p:cNvSpPr/>
          <p:nvPr/>
        </p:nvSpPr>
        <p:spPr>
          <a:xfrm>
            <a:off x="8747234" y="5255172"/>
            <a:ext cx="1828800" cy="54864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نتیجه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اعداد ۱ تا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یک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Max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داشته باشند، بزرگترین عددی که ‌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آخرین سطح مشاهده کرد برابر با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−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</m:d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خواهد بود.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8CC839-2673-7B4F-A7D2-A4E39CAC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7" y="3433763"/>
            <a:ext cx="4657725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/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7</m:t>
                      </m:r>
                      <m:r>
                        <a:rPr lang="en-US" i="1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=7−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2.8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75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نتیجه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r" defTabSz="914400" rtl="1" eaLnBrk="1" latinLnBrk="0" hangingPunct="1">
                  <a:lnSpc>
                    <a:spcPct val="100000"/>
                  </a:lnSpc>
                  <a:spcBef>
                    <a:spcPts val="1000"/>
                  </a:spcBef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اگر اعداد ۱ تا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n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یک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Min Heap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قرار داشته باشند، کوچکترین عددی که ‌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می‌توان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در آخرین سطح مشاهده کرد برابر با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1+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  <m:t>𝑛</m:t>
                        </m:r>
                      </m:e>
                    </m:d>
                  </m:oMath>
                </a14:m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خواهد بود.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453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289442-6C17-C142-A70B-364EC3AA2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8" y="3433763"/>
            <a:ext cx="4686303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/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+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IRMitra" panose="02000506000000020002" pitchFamily="2" charset="-78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=1+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IRMitra" panose="02000506000000020002" pitchFamily="2" charset="-78"/>
                            </a:rPr>
                            <m:t>2.8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IRMitra" panose="02000506000000020002" pitchFamily="2" charset="-78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30D75E-66AF-D349-855A-D54DB451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44873"/>
                <a:ext cx="296850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56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ساختمان داده ای ارائه کنید که </a:t>
            </a:r>
            <a:r>
              <a:rPr lang="fa-IR" u="sng" dirty="0">
                <a:latin typeface="IRMitra" panose="02000506000000020002" pitchFamily="2" charset="-78"/>
                <a:cs typeface="IRMitra" panose="02000506000000020002" pitchFamily="2" charset="-78"/>
              </a:rPr>
              <a:t>به نحوی کارا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بتواند اعمال زیر را انجام دهد:</a:t>
            </a:r>
          </a:p>
          <a:p>
            <a:pPr marL="0" indent="0" algn="r" defTabSz="914400" rtl="1" eaLnBrk="1" latinLnBrk="0" hangingPunct="1">
              <a:lnSpc>
                <a:spcPct val="100000"/>
              </a:lnSpc>
              <a:spcBef>
                <a:spcPts val="1000"/>
              </a:spcBef>
              <a:buNone/>
            </a:pPr>
            <a:endParaRPr lang="fa-IR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درج عنصر	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یک عنصر جدید را در مجموعه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عنصر‌هایش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اضافه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حذف عنصر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کمینه	: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پیدا کند و حذف کند.</a:t>
            </a:r>
          </a:p>
          <a:p>
            <a:pPr algn="r" rtl="1">
              <a:lnSpc>
                <a:spcPct val="100000"/>
              </a:lnSpc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پرسش عنصر کمینه	:	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اعلام کند.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2102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حفظ ویژگی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حفظ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به‌ کار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ورودی آن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آرایه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این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فراخوانی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فرض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درخت‌های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left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right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به تنهایی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هستند. ولی عنصر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ممکن است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فرزندانش باشد. در نتیجه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بین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وظیفه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مقدار موجود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به سمت پایین حرکت بدهد تا درخت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شود.</a:t>
            </a:r>
          </a:p>
        </p:txBody>
      </p:sp>
    </p:spTree>
    <p:extLst>
      <p:ext uri="{BB962C8B-B14F-4D97-AF65-F5344CB8AC3E}">
        <p14:creationId xmlns:p14="http://schemas.microsoft.com/office/powerpoint/2010/main" val="107249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حفظ ویژگی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حفظ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به‌ کار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ورودی آن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آرایه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این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فراخوانی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فرض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درخت‌های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left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right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به تنهایی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هستند. ولی عنصر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ممکن است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فرزندانش باشد. در نتیجه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بین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وظیفه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مقدار موجود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به سمت پایین حرکت بدهد تا درخت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شود.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81142-E0C2-3047-AC7B-2AFFBC8A91B8}"/>
              </a:ext>
            </a:extLst>
          </p:cNvPr>
          <p:cNvSpPr/>
          <p:nvPr/>
        </p:nvSpPr>
        <p:spPr>
          <a:xfrm>
            <a:off x="3048000" y="2293134"/>
            <a:ext cx="6096000" cy="3416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.left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.right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&lt;=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]&gt;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l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&lt;=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]&gt;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3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!=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'done!'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6DD0D-14C7-3141-9FCC-3707C4DBF337}"/>
              </a:ext>
            </a:extLst>
          </p:cNvPr>
          <p:cNvSpPr txBox="1"/>
          <p:nvPr/>
        </p:nvSpPr>
        <p:spPr>
          <a:xfrm>
            <a:off x="3076584" y="5850235"/>
            <a:ext cx="6038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زمان اجرا از مرتبه </a:t>
            </a:r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O(log</a:t>
            </a:r>
            <a:r>
              <a:rPr lang="en-US" sz="2000" baseline="-25000" dirty="0">
                <a:latin typeface="Century" panose="02040604050505020304" pitchFamily="18" charset="0"/>
                <a:cs typeface="IRRoya" panose="02000503000000020002" pitchFamily="2" charset="-78"/>
              </a:rPr>
              <a:t>2</a:t>
            </a:r>
            <a:r>
              <a:rPr lang="en-US" sz="2000" dirty="0">
                <a:latin typeface="Century" panose="02040604050505020304" pitchFamily="18" charset="0"/>
                <a:cs typeface="IRRoya" panose="02000503000000020002" pitchFamily="2" charset="-78"/>
              </a:rPr>
              <a:t> n)</a:t>
            </a:r>
            <a:r>
              <a:rPr lang="fa-IR" sz="2400" dirty="0">
                <a:latin typeface="IRRoya" panose="02000503000000020002" pitchFamily="2" charset="-78"/>
                <a:cs typeface="IRRoya" panose="02000503000000020002" pitchFamily="2" charset="-78"/>
              </a:rPr>
              <a:t> که متناسب با ارتفاع درخت است.</a:t>
            </a:r>
            <a:endParaRPr lang="en-US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69531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برای حفظ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به‌ کار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ورودی آن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 آرایه است.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justLow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زمانی که این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فراخوانی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فرض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که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درخت‌های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left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و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baseline="-25000" dirty="0" err="1">
                <a:latin typeface="IRMitra" panose="02000506000000020002" pitchFamily="2" charset="-78"/>
                <a:cs typeface="IRMitra" panose="02000506000000020002" pitchFamily="2" charset="-78"/>
              </a:rPr>
              <a:t>right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خود به تنهایی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هستند. ولی عنصر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ممکن است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کوچک‌تر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فرزندانش باشد. در نتیجه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از بین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می‌رود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وظیفه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این است که مقدار موجود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به سمت پایین حرکت بدهد تا درخت مشتق شده از </a:t>
            </a:r>
            <a:r>
              <a:rPr lang="en-US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شود.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98BC7-462D-7148-A750-646D5B5CEFEB}"/>
              </a:ext>
            </a:extLst>
          </p:cNvPr>
          <p:cNvSpPr txBox="1"/>
          <p:nvPr/>
        </p:nvSpPr>
        <p:spPr>
          <a:xfrm>
            <a:off x="1752600" y="1617805"/>
            <a:ext cx="8686800" cy="47548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sz="2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حفظ ویژگی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B26DF0-8E97-EA4D-BF0D-D3C44150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69" y="1617805"/>
            <a:ext cx="3483428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12D890-1837-7F4B-AEAF-1609A5037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1" y="1607295"/>
            <a:ext cx="3483429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8D96F-0CE7-194E-BC96-67515AB5F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85" y="4086685"/>
            <a:ext cx="3483429" cy="2286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F9208D-12AB-7D47-AF08-6ADCA73C6882}"/>
              </a:ext>
            </a:extLst>
          </p:cNvPr>
          <p:cNvCxnSpPr/>
          <p:nvPr/>
        </p:nvCxnSpPr>
        <p:spPr>
          <a:xfrm>
            <a:off x="2585545" y="2596056"/>
            <a:ext cx="302172" cy="0"/>
          </a:xfrm>
          <a:prstGeom prst="straightConnector1">
            <a:avLst/>
          </a:prstGeom>
          <a:ln w="1905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6F10F8-33F6-3945-9AAD-8FF78CA913F1}"/>
              </a:ext>
            </a:extLst>
          </p:cNvPr>
          <p:cNvCxnSpPr/>
          <p:nvPr/>
        </p:nvCxnSpPr>
        <p:spPr>
          <a:xfrm>
            <a:off x="7309945" y="3105807"/>
            <a:ext cx="302172" cy="0"/>
          </a:xfrm>
          <a:prstGeom prst="straightConnector1">
            <a:avLst/>
          </a:prstGeom>
          <a:ln w="1905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59C155-372E-9940-803B-17AC78806E6D}"/>
              </a:ext>
            </a:extLst>
          </p:cNvPr>
          <p:cNvCxnSpPr/>
          <p:nvPr/>
        </p:nvCxnSpPr>
        <p:spPr>
          <a:xfrm>
            <a:off x="5230397" y="6085490"/>
            <a:ext cx="302172" cy="0"/>
          </a:xfrm>
          <a:prstGeom prst="straightConnector1">
            <a:avLst/>
          </a:prstGeom>
          <a:ln w="1905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D16AF2-2001-B647-B138-48646C169D6E}"/>
              </a:ext>
            </a:extLst>
          </p:cNvPr>
          <p:cNvCxnSpPr>
            <a:cxnSpLocks/>
          </p:cNvCxnSpPr>
          <p:nvPr/>
        </p:nvCxnSpPr>
        <p:spPr>
          <a:xfrm>
            <a:off x="5381483" y="2767900"/>
            <a:ext cx="1577303" cy="0"/>
          </a:xfrm>
          <a:prstGeom prst="straightConnector1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FFA6C0-2A3E-DF47-B363-A74377F8116B}"/>
              </a:ext>
            </a:extLst>
          </p:cNvPr>
          <p:cNvCxnSpPr>
            <a:cxnSpLocks/>
          </p:cNvCxnSpPr>
          <p:nvPr/>
        </p:nvCxnSpPr>
        <p:spPr>
          <a:xfrm flipH="1">
            <a:off x="7612117" y="3903805"/>
            <a:ext cx="1311166" cy="815340"/>
          </a:xfrm>
          <a:prstGeom prst="straightConnector1">
            <a:avLst/>
          </a:prstGeom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31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15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4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40127"/>
              </p:ext>
            </p:extLst>
          </p:nvPr>
        </p:nvGraphicFramePr>
        <p:xfrm>
          <a:off x="3352800" y="3544094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108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4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ابتدا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۵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25718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78301BD-5E33-2A4E-8094-142C82DB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87" y="3890963"/>
            <a:ext cx="3511826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6369270" y="5033963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BC3F4A-B870-5B40-8F54-DFADDCA03A49}"/>
              </a:ext>
            </a:extLst>
          </p:cNvPr>
          <p:cNvSpPr txBox="1"/>
          <p:nvPr/>
        </p:nvSpPr>
        <p:spPr>
          <a:xfrm>
            <a:off x="8078441" y="4499387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تغییری ایجاد </a:t>
            </a:r>
            <a:r>
              <a:rPr lang="fa-IR" sz="1600" dirty="0" err="1">
                <a:latin typeface="IRRoya" panose="02000503000000020002" pitchFamily="2" charset="-78"/>
                <a:cs typeface="IRRoya" panose="02000503000000020002" pitchFamily="2" charset="-78"/>
              </a:rPr>
              <a:t>نمی‌شود</a:t>
            </a:r>
            <a:r>
              <a:rPr lang="fa-IR" sz="1600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  <a:endParaRPr lang="en-US" sz="16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182D0F-BF06-E64B-A5FA-859D3C06913F}"/>
              </a:ext>
            </a:extLst>
          </p:cNvPr>
          <p:cNvSpPr/>
          <p:nvPr/>
        </p:nvSpPr>
        <p:spPr>
          <a:xfrm>
            <a:off x="8938917" y="2165196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entury" panose="02040604050505020304" pitchFamily="18" charset="0"/>
              </a:rPr>
              <a:t>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4266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3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۴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416168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78301BD-5E33-2A4E-8094-142C82DB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87" y="3890963"/>
            <a:ext cx="3511826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150070" y="504616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595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1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۴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/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D07A98D-EF5A-7845-9828-0E256E78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12" y="3890963"/>
            <a:ext cx="3504088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129049" y="504616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596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0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۳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62364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D07A98D-EF5A-7845-9828-0E256E78B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512" y="3890963"/>
            <a:ext cx="3504088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7094483" y="445758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48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90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۳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60792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6AEED4-9255-7F44-AC03-86DA7631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641" y="3890963"/>
            <a:ext cx="3470717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7115504" y="444707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DABC34-41D9-FB4F-BD7E-3CED9CE57EF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ساختمان داده ای ارائه کنید که </a:t>
            </a:r>
            <a:r>
              <a:rPr lang="fa-IR" u="sng">
                <a:latin typeface="IRMitra" panose="02000506000000020002" pitchFamily="2" charset="-78"/>
                <a:cs typeface="IRMitra" panose="02000506000000020002" pitchFamily="2" charset="-78"/>
              </a:rPr>
              <a:t>به نحوی کارا </a:t>
            </a: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بتواند اعمال زیر را انجام دهد:</a:t>
            </a:r>
          </a:p>
          <a:p>
            <a:pPr marL="0" indent="0" algn="r" rtl="1">
              <a:lnSpc>
                <a:spcPct val="100000"/>
              </a:lnSpc>
              <a:buFont typeface="Arial" panose="020B0604020202020204" pitchFamily="34" charset="0"/>
              <a:buNone/>
            </a:pPr>
            <a:endParaRPr lang="fa-IR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algn="r" rtl="1">
              <a:lnSpc>
                <a:spcPct val="100000"/>
              </a:lnSpc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درج عنصر		:</a:t>
            </a:r>
            <a:r>
              <a:rPr lang="en-US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>
                <a:latin typeface="IRMitra" panose="02000506000000020002" pitchFamily="2" charset="-78"/>
                <a:cs typeface="IRMitra" panose="02000506000000020002" pitchFamily="2" charset="-78"/>
              </a:rPr>
              <a:t>یک عنصر جدید را در مجموعه عنصر‌هایش اضافه کند.</a:t>
            </a:r>
          </a:p>
          <a:p>
            <a:pPr algn="r" rtl="1">
              <a:lnSpc>
                <a:spcPct val="100000"/>
              </a:lnSpc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حذف عنصر</a:t>
            </a:r>
            <a:r>
              <a:rPr lang="en-US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 کمینه	:</a:t>
            </a:r>
            <a:r>
              <a:rPr lang="en-US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sz="240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پیدا کند و حذف کند.</a:t>
            </a:r>
          </a:p>
          <a:p>
            <a:pPr algn="r" rtl="1">
              <a:lnSpc>
                <a:spcPct val="100000"/>
              </a:lnSpc>
            </a:pPr>
            <a:r>
              <a:rPr lang="fa-IR">
                <a:latin typeface="IRMitra" panose="02000506000000020002" pitchFamily="2" charset="-78"/>
                <a:cs typeface="IRMitra" panose="02000506000000020002" pitchFamily="2" charset="-78"/>
              </a:rPr>
              <a:t>پرسش عنصر کمینه	:	</a:t>
            </a:r>
            <a:r>
              <a:rPr lang="fa-IR" sz="2400">
                <a:latin typeface="IRMitra" panose="02000506000000020002" pitchFamily="2" charset="-78"/>
                <a:cs typeface="IRMitra" panose="02000506000000020002" pitchFamily="2" charset="-78"/>
              </a:rPr>
              <a:t>عنصر کمینه موجود در مجموعه عناصر درج شده را اعلام کند.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B8518-277A-1044-8395-78EEF54A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مسئله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A350-86A1-2D4C-A657-9E31EAFB69EF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3065342" y="1911812"/>
            <a:ext cx="6061316" cy="41789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شروع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			:	{}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Add		6	:	{6}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Add		1	:	{6,1}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Add		14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	:	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{6, 1, 14}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Query		:	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Delete			:	{6, 14}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Query		:	6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8779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9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۲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490831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16AEED4-9255-7F44-AC03-86DA7631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641" y="3890963"/>
            <a:ext cx="3470717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749159" y="446809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416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9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۲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33956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1973490-A03A-0147-A56D-80498141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3886661"/>
            <a:ext cx="3454400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5780690" y="4436565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207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8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۱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332132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1973490-A03A-0147-A56D-80498141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3886661"/>
            <a:ext cx="3454400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6442842" y="375122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440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ساختن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اینجا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می‌خواهيم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آرایه‌ی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A[1…n]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یک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کنیم.</a:t>
            </a: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درخت حرکت کرده و با استفاده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آن‌را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صورت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درجا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Max Heap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(توجه داشته باشید ابتدا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آخرین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گره‌ای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که برگ نیست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مقداردهی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.)</a:t>
            </a: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12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توجه: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C1C92-B406-EE41-8764-E278C47E2259}"/>
              </a:ext>
            </a:extLst>
          </p:cNvPr>
          <p:cNvSpPr/>
          <p:nvPr/>
        </p:nvSpPr>
        <p:spPr>
          <a:xfrm>
            <a:off x="838200" y="34290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heap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.size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)//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st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 ..., 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'Built.'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1F4C5-B1D7-5448-AA21-9A57B5A1CD7D}"/>
              </a:ext>
            </a:extLst>
          </p:cNvPr>
          <p:cNvSpPr txBox="1"/>
          <p:nvPr/>
        </p:nvSpPr>
        <p:spPr>
          <a:xfrm>
            <a:off x="6934200" y="3958605"/>
            <a:ext cx="2182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شماره آخرین گره غیر برگ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7A16C7-25D3-FF42-8F8D-C1001F7F6B4B}"/>
              </a:ext>
            </a:extLst>
          </p:cNvPr>
          <p:cNvCxnSpPr>
            <a:endCxn id="8" idx="1"/>
          </p:cNvCxnSpPr>
          <p:nvPr/>
        </p:nvCxnSpPr>
        <p:spPr>
          <a:xfrm flipV="1">
            <a:off x="3804745" y="4158660"/>
            <a:ext cx="3129455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2484BB-12D2-F647-9B69-93FADF7D4546}"/>
              </a:ext>
            </a:extLst>
          </p:cNvPr>
          <p:cNvSpPr txBox="1"/>
          <p:nvPr/>
        </p:nvSpPr>
        <p:spPr>
          <a:xfrm>
            <a:off x="1752600" y="1715288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fa-IR" dirty="0">
              <a:latin typeface="IRRoya" panose="02000503000000020002" pitchFamily="2" charset="-78"/>
              <a:cs typeface="IRRoya" panose="02000503000000020002" pitchFamily="2" charset="-78"/>
            </a:endParaRPr>
          </a:p>
          <a:p>
            <a:pPr marL="0" algn="r" defTabSz="914400" rtl="1" eaLnBrk="1" latinLnBrk="0" hangingPunct="1">
              <a:lnSpc>
                <a:spcPct val="150000"/>
              </a:lnSpc>
            </a:pP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اندیس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</a:t>
            </a:r>
            <a:r>
              <a:rPr lang="en-US" dirty="0" err="1">
                <a:latin typeface="IRRoya" panose="02000503000000020002" pitchFamily="2" charset="-78"/>
                <a:cs typeface="IRRoya" panose="02000503000000020002" pitchFamily="2" charset="-78"/>
              </a:rPr>
              <a:t>i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 برابر ۱ مقدار دهی </a:t>
            </a:r>
            <a:r>
              <a:rPr lang="fa-IR" dirty="0" err="1">
                <a:latin typeface="IRRoya" panose="02000503000000020002" pitchFamily="2" charset="-78"/>
                <a:cs typeface="IRRoya" panose="02000503000000020002" pitchFamily="2" charset="-78"/>
              </a:rPr>
              <a:t>می‌شود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.</a:t>
            </a:r>
          </a:p>
          <a:p>
            <a:pPr marL="0" algn="r" defTabSz="914400" rtl="1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5F3895-0B89-8348-80CD-722DBBE36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12901"/>
              </p:ext>
            </p:extLst>
          </p:nvPr>
        </p:nvGraphicFramePr>
        <p:xfrm>
          <a:off x="3352800" y="1984995"/>
          <a:ext cx="54864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6077525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707977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5739087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433902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422794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18143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8478048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52710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654342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040698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48909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670774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200" dirty="0">
                        <a:solidFill>
                          <a:schemeClr val="tx1"/>
                        </a:solidFill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8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10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3374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15757217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8DF56F-2656-BE43-BAB0-E50D019463EC}"/>
              </a:ext>
            </a:extLst>
          </p:cNvPr>
          <p:cNvCxnSpPr/>
          <p:nvPr/>
        </p:nvCxnSpPr>
        <p:spPr>
          <a:xfrm>
            <a:off x="6442842" y="3751226"/>
            <a:ext cx="0" cy="27432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8F17FBF-CAE1-D34B-9DD8-AF289B2B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14" y="3888386"/>
            <a:ext cx="340397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76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حذف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 را از درخت حذف کرده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برمی‌گرداند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دارد.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درخت خارج و سپس آخرین عنصر هرم(آرایه)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فرزندان ریشه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باقی خواهند ماند اما عنصر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جدید ممکن است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نداشته باشد.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این رو برای بازیابی هرم،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روی عنصر ریشه کافیست.</a:t>
            </a:r>
          </a:p>
        </p:txBody>
      </p:sp>
    </p:spTree>
    <p:extLst>
      <p:ext uri="{BB962C8B-B14F-4D97-AF65-F5344CB8AC3E}">
        <p14:creationId xmlns:p14="http://schemas.microsoft.com/office/powerpoint/2010/main" val="1618876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حذف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 را از درخت حذف کرده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برمی‌گرداند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دارد.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درخت خارج و سپس آخرین عنصر هرم(آرایه)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فرزندان ریشه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باقی خواهند ماند اما عنصر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جدید ممکن است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نداشته باشد.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این رو برای بازیابی هرم،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روی عنصر ریشه کافیست.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EFADD-6341-854C-821F-D29F0DE56948}"/>
              </a:ext>
            </a:extLst>
          </p:cNvPr>
          <p:cNvSpPr/>
          <p:nvPr/>
        </p:nvSpPr>
        <p:spPr>
          <a:xfrm>
            <a:off x="3048000" y="2847132"/>
            <a:ext cx="609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Extract_MAX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)&lt;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2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'Heap is empty'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result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  <a:p>
            <a:pPr lvl="1"/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result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866B0-3573-F34C-AA59-461D12A9F0B2}"/>
              </a:ext>
            </a:extLst>
          </p:cNvPr>
          <p:cNvSpPr txBox="1"/>
          <p:nvPr/>
        </p:nvSpPr>
        <p:spPr>
          <a:xfrm>
            <a:off x="4455165" y="5481543"/>
            <a:ext cx="328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پس زمان اجرا این عمل از </a:t>
            </a: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O(log n)</a:t>
            </a:r>
            <a:r>
              <a:rPr lang="fa-IR" dirty="0">
                <a:latin typeface="Century" panose="02040604050505020304" pitchFamily="18" charset="0"/>
                <a:cs typeface="IRRoya" panose="02000503000000020002" pitchFamily="2" charset="-78"/>
              </a:rPr>
              <a:t> </a:t>
            </a:r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است.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3972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حذف عنصر </a:t>
            </a:r>
            <a:r>
              <a:rPr lang="fa-IR" dirty="0" err="1">
                <a:latin typeface="IRTitr" panose="02000506000000020002" pitchFamily="2" charset="-78"/>
                <a:cs typeface="IRTitr" panose="02000506000000020002" pitchFamily="2" charset="-78"/>
              </a:rPr>
              <a:t>بیشینه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کلید را از درخت حذف کرده و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برمی‌گرداند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در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عنصر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دارد. برای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ابتدا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از درخت خارج و سپس آخرین عنصر هرم(آرایه) را در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قرار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. با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کار فرزندان ریشه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باقی خواهند ماند اما عنصر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جدید ممکن است ویژگی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را نداشته باشد.</a:t>
            </a:r>
          </a:p>
          <a:p>
            <a:pPr marL="0" indent="0" algn="r" rtl="1">
              <a:lnSpc>
                <a:spcPct val="100000"/>
              </a:lnSpc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این رو برای بازیابی هرم، یک 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به روی عنصر ریشه کافیست.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296BB-286A-954D-B89D-28A6F2ADEFED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B6C1D-6791-8246-91DB-4972B274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15287"/>
            <a:ext cx="3832412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FCAA3-893B-9E4D-929A-D3869C7B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945" y="1690688"/>
            <a:ext cx="380245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15E0D-1F0E-E846-B702-2EA723C93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772" y="4025886"/>
            <a:ext cx="3802455" cy="2286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E8B50C-FC67-9C46-811A-D090043BCE74}"/>
              </a:ext>
            </a:extLst>
          </p:cNvPr>
          <p:cNvCxnSpPr/>
          <p:nvPr/>
        </p:nvCxnSpPr>
        <p:spPr>
          <a:xfrm>
            <a:off x="5585012" y="2833688"/>
            <a:ext cx="1051933" cy="0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4C58E8-9A30-0F48-9B07-D30C142DD860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7515096" y="3857297"/>
            <a:ext cx="1057481" cy="1005840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3CB00E9F-5D98-2247-A23C-2EDC664FF081}"/>
              </a:ext>
            </a:extLst>
          </p:cNvPr>
          <p:cNvSpPr>
            <a:spLocks noChangeAspect="1"/>
          </p:cNvSpPr>
          <p:nvPr/>
        </p:nvSpPr>
        <p:spPr>
          <a:xfrm>
            <a:off x="2690410" y="2099441"/>
            <a:ext cx="2468880" cy="2468880"/>
          </a:xfrm>
          <a:prstGeom prst="arc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59FCAD-F1C1-644E-87BD-3D1A6BC1CC5C}"/>
              </a:ext>
            </a:extLst>
          </p:cNvPr>
          <p:cNvCxnSpPr/>
          <p:nvPr/>
        </p:nvCxnSpPr>
        <p:spPr>
          <a:xfrm flipH="1">
            <a:off x="7997227" y="2333297"/>
            <a:ext cx="575350" cy="620110"/>
          </a:xfrm>
          <a:prstGeom prst="straightConnector1">
            <a:avLst/>
          </a:prstGeom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EAC7D7-8C5D-4D4C-B279-EB5C8DFC8D30}"/>
              </a:ext>
            </a:extLst>
          </p:cNvPr>
          <p:cNvCxnSpPr/>
          <p:nvPr/>
        </p:nvCxnSpPr>
        <p:spPr>
          <a:xfrm>
            <a:off x="8043836" y="2970848"/>
            <a:ext cx="457200" cy="458152"/>
          </a:xfrm>
          <a:prstGeom prst="straightConnector1">
            <a:avLst/>
          </a:prstGeom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82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افزایش مقدار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کلید عنصری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مقداری بیشتر از قبلش افزایش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چون ممکن است با افزایش کلید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درخت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از دست بدهد.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تابع مسیر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گره تا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برای یافتن مکان مناسب برای این کلید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می‌پيماید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طی این مسیر، کلید افزایش یافته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مکررا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پدرش مقایسه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اگر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کلید از پدرش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باشد. با آن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غیر این صورت روال به پایان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زمان اجرای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روال روی یک هرم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O(h)=O(log n)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CFD52-9F76-2D41-BAB6-C4AEEAAFC351}"/>
              </a:ext>
            </a:extLst>
          </p:cNvPr>
          <p:cNvSpPr/>
          <p:nvPr/>
        </p:nvSpPr>
        <p:spPr>
          <a:xfrm>
            <a:off x="838200" y="377968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]&lt;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 =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011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افزایش مقدار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کلید عنصری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مقداری بیشتر از قبلش افزایش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چون ممکن است با افزایش کلید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درخت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از دست بدهد.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تابع مسیر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گره تا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برای یافتن مکان مناسب برای این کلید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می‌پيماید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طی این مسیر، کلید افزایش یافته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مکررا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پدرش مقایسه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اگر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کلید از پدرش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باشد. با آن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غیر این صورت روال به پایان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زمان اجرای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روال روی یک هرم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O(h)=O(log n)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CFD52-9F76-2D41-BAB6-C4AEEAAFC351}"/>
              </a:ext>
            </a:extLst>
          </p:cNvPr>
          <p:cNvSpPr/>
          <p:nvPr/>
        </p:nvSpPr>
        <p:spPr>
          <a:xfrm>
            <a:off x="838200" y="377968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]&lt;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 =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6B071-BD7A-6641-AB16-8FF10D08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88" b="16628"/>
          <a:stretch/>
        </p:blipFill>
        <p:spPr>
          <a:xfrm>
            <a:off x="2677510" y="2150593"/>
            <a:ext cx="6836980" cy="37014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969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افزایش مقدار گره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روال کلید عنصری از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اندیس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به مقداری بیشتر از قبلش افزایش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چون ممکن است با افزایش کلید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</a:t>
            </a:r>
            <a:r>
              <a:rPr lang="en-US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i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درخت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از دست بدهد.</a:t>
            </a: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این تابع مسیر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گره تا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را برای یافتن مکان مناسب برای این کلید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می‌پيماید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طی این مسیر، کلید افزایش یافته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مکررا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پدرش مقایسه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اگر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کلید از پدرش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باشد. با آن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در غیر این صورت روال به پایان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می‌دهد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2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زمان اجرای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روال روی یک هرم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n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O(h)=O(log n)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است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CFD52-9F76-2D41-BAB6-C4AEEAAFC351}"/>
              </a:ext>
            </a:extLst>
          </p:cNvPr>
          <p:cNvSpPr/>
          <p:nvPr/>
        </p:nvSpPr>
        <p:spPr>
          <a:xfrm>
            <a:off x="838200" y="377968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]&lt;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]):</a:t>
            </a:r>
          </a:p>
          <a:p>
            <a:pPr lvl="2"/>
            <a:r>
              <a:rPr lang="en-US" sz="1600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600" b="1" dirty="0">
                <a:solidFill>
                  <a:srgbClr val="001080"/>
                </a:solidFill>
                <a:latin typeface="Courier New" panose="02070309020205020404" pitchFamily="49" charset="0"/>
              </a:rPr>
              <a:t>par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//</a:t>
            </a:r>
            <a:r>
              <a:rPr lang="en-US" sz="1600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 = parent(</a:t>
            </a:r>
            <a:r>
              <a:rPr lang="en-US" sz="1600" b="1" dirty="0" err="1">
                <a:solidFill>
                  <a:srgbClr val="008000"/>
                </a:solidFill>
                <a:latin typeface="Courier New" panose="02070309020205020404" pitchFamily="49" charset="0"/>
              </a:rPr>
              <a:t>i</a:t>
            </a:r>
            <a:r>
              <a:rPr lang="en-US" sz="1600" b="1" dirty="0">
                <a:solidFill>
                  <a:srgbClr val="008000"/>
                </a:solidFill>
                <a:latin typeface="Courier New" panose="02070309020205020404" pitchFamily="49" charset="0"/>
              </a:rPr>
              <a:t>)</a:t>
            </a:r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1600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44A643-0732-454A-B302-572E521C1CAF}"/>
              </a:ext>
            </a:extLst>
          </p:cNvPr>
          <p:cNvGrpSpPr/>
          <p:nvPr/>
        </p:nvGrpSpPr>
        <p:grpSpPr>
          <a:xfrm>
            <a:off x="1752600" y="2819563"/>
            <a:ext cx="8686800" cy="1920240"/>
            <a:chOff x="1752600" y="1715286"/>
            <a:chExt cx="8686800" cy="192024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36D433-15B7-8C49-83E1-EAD766CBA6E5}"/>
                </a:ext>
              </a:extLst>
            </p:cNvPr>
            <p:cNvSpPr txBox="1"/>
            <p:nvPr/>
          </p:nvSpPr>
          <p:spPr>
            <a:xfrm>
              <a:off x="1752600" y="1715286"/>
              <a:ext cx="8686800" cy="19202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algn="r" defTabSz="914400" rtl="1" eaLnBrk="1" latinLnBrk="0" hangingPunct="1">
                <a:lnSpc>
                  <a:spcPct val="150000"/>
                </a:lnSpc>
              </a:pPr>
              <a:r>
                <a:rPr lang="fa-IR" dirty="0">
                  <a:latin typeface="IRRoya" panose="02000503000000020002" pitchFamily="2" charset="-78"/>
                  <a:cs typeface="IRRoya" panose="02000503000000020002" pitchFamily="2" charset="-78"/>
                </a:rPr>
                <a:t>برای کاهش مقدار یک گره، کافیست تا از </a:t>
              </a:r>
              <a:r>
                <a:rPr lang="en-US" dirty="0">
                  <a:latin typeface="IRRoya" panose="02000503000000020002" pitchFamily="2" charset="-78"/>
                  <a:cs typeface="IRRoya" panose="02000503000000020002" pitchFamily="2" charset="-78"/>
                </a:rPr>
                <a:t>MAX-HEAPIFY</a:t>
              </a:r>
              <a:r>
                <a:rPr lang="fa-IR" dirty="0">
                  <a:latin typeface="IRRoya" panose="02000503000000020002" pitchFamily="2" charset="-78"/>
                  <a:cs typeface="IRRoya" panose="02000503000000020002" pitchFamily="2" charset="-78"/>
                </a:rPr>
                <a:t> استفاده کنیم!</a:t>
              </a:r>
              <a:endParaRPr lang="en-US" dirty="0">
                <a:latin typeface="IRRoya" panose="02000503000000020002" pitchFamily="2" charset="-78"/>
                <a:cs typeface="IRRoya" panose="02000503000000020002" pitchFamily="2" charset="-7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11E973-5745-2142-947D-4D5135ADB24E}"/>
                </a:ext>
              </a:extLst>
            </p:cNvPr>
            <p:cNvSpPr/>
            <p:nvPr/>
          </p:nvSpPr>
          <p:spPr>
            <a:xfrm>
              <a:off x="1752600" y="2228671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Courier New" panose="02070309020205020404" pitchFamily="49" charset="0"/>
                </a:rPr>
                <a:t>def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b="1" dirty="0">
                  <a:solidFill>
                    <a:srgbClr val="795E26"/>
                  </a:solidFill>
                  <a:latin typeface="Courier New" panose="02070309020205020404" pitchFamily="49" charset="0"/>
                </a:rPr>
                <a:t>HEAP_DECREASE_KEY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A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, 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i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, </a:t>
              </a:r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key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):</a:t>
              </a:r>
            </a:p>
            <a:p>
              <a:pPr lvl="1"/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A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[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i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] = </a:t>
              </a:r>
              <a:r>
                <a:rPr lang="en-US" b="1" dirty="0">
                  <a:solidFill>
                    <a:srgbClr val="001080"/>
                  </a:solidFill>
                  <a:latin typeface="Courier New" panose="02070309020205020404" pitchFamily="49" charset="0"/>
                </a:rPr>
                <a:t>key</a:t>
              </a:r>
              <a:endParaRPr lang="en-US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lvl="1"/>
              <a:r>
                <a:rPr lang="en-US" b="1" dirty="0">
                  <a:solidFill>
                    <a:srgbClr val="795E26"/>
                  </a:solidFill>
                  <a:latin typeface="Courier New" panose="02070309020205020404" pitchFamily="49" charset="0"/>
                </a:rPr>
                <a:t>MAX_HEAPIFY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A</a:t>
              </a:r>
              <a:r>
                <a:rPr lang="en-US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,</a:t>
              </a:r>
              <a:r>
                <a:rPr lang="en-US" b="1" dirty="0" err="1">
                  <a:solidFill>
                    <a:srgbClr val="001080"/>
                  </a:solidFill>
                  <a:latin typeface="Courier New" panose="02070309020205020404" pitchFamily="49" charset="0"/>
                </a:rPr>
                <a:t>i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 lvl="1"/>
              <a:r>
                <a:rPr lang="en-US" b="1" dirty="0">
                  <a:solidFill>
                    <a:srgbClr val="AF00DB"/>
                  </a:solidFill>
                  <a:latin typeface="Courier New" panose="02070309020205020404" pitchFamily="49" charset="0"/>
                </a:rPr>
                <a:t>return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b="1" dirty="0">
                  <a:solidFill>
                    <a:srgbClr val="A31515"/>
                  </a:solidFill>
                  <a:latin typeface="Courier New" panose="02070309020205020404" pitchFamily="49" charset="0"/>
                </a:rPr>
                <a:t>'done.'</a:t>
              </a:r>
              <a:endPara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نیمه مرتب (هرم، </a:t>
            </a:r>
            <a:r>
              <a:rPr lang="en-US" b="1" dirty="0">
                <a:latin typeface="Century" panose="02040604050505020304" pitchFamily="18" charset="0"/>
                <a:cs typeface="IRTitr" panose="02000506000000020002" pitchFamily="2" charset="-78"/>
              </a:rPr>
              <a:t>Heap</a:t>
            </a:r>
            <a:r>
              <a:rPr lang="fa-IR" b="1" dirty="0">
                <a:latin typeface="Century" panose="02040604050505020304" pitchFamily="18" charset="0"/>
                <a:cs typeface="IRTitr" panose="02000506000000020002" pitchFamily="2" charset="-78"/>
              </a:rPr>
              <a:t> )</a:t>
            </a:r>
            <a:endParaRPr lang="en-US" b="1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Tree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 درختی که مقدار کلید هر گره آن بیشتر یا مساوی فرزندانش باشد.</a:t>
            </a:r>
          </a:p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Tree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: درختی که مقدار کلید هر گره آن کمتر یا مساوی فرزندانش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DD9E8-780A-8844-AC54-390DFF62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9781"/>
            <a:ext cx="3200400" cy="2387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AF5F7C-CAFC-7743-8FAE-50E7AFB2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70051"/>
            <a:ext cx="3200400" cy="2406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F04F03-F86C-7B4E-83C5-514D9155B694}"/>
              </a:ext>
            </a:extLst>
          </p:cNvPr>
          <p:cNvSpPr txBox="1"/>
          <p:nvPr/>
        </p:nvSpPr>
        <p:spPr>
          <a:xfrm>
            <a:off x="1545022" y="360511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Min 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4D83D-5E67-B149-A1AB-444B14B35AEB}"/>
              </a:ext>
            </a:extLst>
          </p:cNvPr>
          <p:cNvSpPr txBox="1"/>
          <p:nvPr/>
        </p:nvSpPr>
        <p:spPr>
          <a:xfrm>
            <a:off x="4705347" y="363196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Max Tree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010FC5-35ED-9543-B1BB-2201F06D7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347" y="3974447"/>
            <a:ext cx="3692453" cy="22025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01C376-E358-E746-9237-089E40F09CF0}"/>
              </a:ext>
            </a:extLst>
          </p:cNvPr>
          <p:cNvSpPr txBox="1"/>
          <p:nvPr/>
        </p:nvSpPr>
        <p:spPr>
          <a:xfrm>
            <a:off x="10643441" y="45602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╳</a:t>
            </a:r>
            <a:endParaRPr lang="en-US" sz="7200" dirty="0">
              <a:solidFill>
                <a:srgbClr val="C00000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27DB94-48AA-9B44-8F0F-09ABD9B284E7}"/>
              </a:ext>
            </a:extLst>
          </p:cNvPr>
          <p:cNvSpPr/>
          <p:nvPr/>
        </p:nvSpPr>
        <p:spPr>
          <a:xfrm rot="2698507">
            <a:off x="9814848" y="4762729"/>
            <a:ext cx="562386" cy="1414349"/>
          </a:xfrm>
          <a:prstGeom prst="roundRect">
            <a:avLst>
              <a:gd name="adj" fmla="val 50000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10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30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38AE3-3C87-B14F-ABF5-E7F42BB1108B}"/>
              </a:ext>
            </a:extLst>
          </p:cNvPr>
          <p:cNvSpPr txBox="1"/>
          <p:nvPr/>
        </p:nvSpPr>
        <p:spPr>
          <a:xfrm>
            <a:off x="3335468" y="1825625"/>
            <a:ext cx="5521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برای مثال میخواهیم در هرم-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بیشینه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زیر </a:t>
            </a:r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گره‌ای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با مقدار ۸۶ درج کنیم.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E456E-947E-7946-8C69-F6D9112B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915" y="2428964"/>
            <a:ext cx="4834168" cy="3200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B0E370E-6289-F54D-B049-E1EAC64B6767}"/>
              </a:ext>
            </a:extLst>
          </p:cNvPr>
          <p:cNvSpPr/>
          <p:nvPr/>
        </p:nvSpPr>
        <p:spPr>
          <a:xfrm>
            <a:off x="6897059" y="5004068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60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34722-83B7-2249-A779-8157C088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9B7CA73-B1C0-074B-BA86-AED3549EBFF1}"/>
              </a:ext>
            </a:extLst>
          </p:cNvPr>
          <p:cNvSpPr/>
          <p:nvPr/>
        </p:nvSpPr>
        <p:spPr>
          <a:xfrm>
            <a:off x="6978869" y="5106544"/>
            <a:ext cx="274320" cy="27432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69277-4C80-8E47-A8EB-FDF3FBD68FBB}"/>
              </a:ext>
            </a:extLst>
          </p:cNvPr>
          <p:cNvSpPr txBox="1"/>
          <p:nvPr/>
        </p:nvSpPr>
        <p:spPr>
          <a:xfrm>
            <a:off x="6897059" y="503381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-∞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C8B4B5-B454-C24F-AAF2-6804BC3BB018}"/>
              </a:ext>
            </a:extLst>
          </p:cNvPr>
          <p:cNvSpPr/>
          <p:nvPr/>
        </p:nvSpPr>
        <p:spPr>
          <a:xfrm>
            <a:off x="6897059" y="5004068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30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7F909-5352-7F44-A15E-0FF587B8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AC7567-AD0D-2C43-A475-6B00E6A26404}"/>
              </a:ext>
            </a:extLst>
          </p:cNvPr>
          <p:cNvSpPr/>
          <p:nvPr/>
        </p:nvSpPr>
        <p:spPr>
          <a:xfrm>
            <a:off x="6897059" y="5004068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13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D606A-163A-9449-9D7E-D9E9BD63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ADD050-0379-A648-96E1-80C696D2F581}"/>
              </a:ext>
            </a:extLst>
          </p:cNvPr>
          <p:cNvSpPr/>
          <p:nvPr/>
        </p:nvSpPr>
        <p:spPr>
          <a:xfrm>
            <a:off x="6276949" y="4400729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31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درج گره در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ابتدا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گره‌ای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جدید با کلید </a:t>
                </a:r>
                <a:r>
                  <a:rPr lang="en-US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-∞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به عنوان آخرین گره (در انتهای آرایه) در درخت درج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می‌شود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</a:p>
              <a:p>
                <a:pPr marL="0" indent="0" algn="r" rtl="1">
                  <a:buNone/>
                </a:pP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سپس با استفاده از روند افزایش کلید، مقدار گره به مقدار مورد نظر افزایش یافته و در مکان صحیح خود قرار </a:t>
                </a:r>
                <a:r>
                  <a:rPr lang="fa-IR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می‌گیرد</a:t>
                </a:r>
                <a:r>
                  <a:rPr lang="fa-IR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.</a:t>
                </a: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en-US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endParaRPr lang="fa-IR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  <a:p>
                <a:pPr marL="0" indent="0" algn="r" rtl="1">
                  <a:buNone/>
                </a:pP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با توجه به آن که گره درج شونده ممکن است تا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ريشه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جابه‌جا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شود، زمان درج حداکثر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O(h)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 از طرفی ارتفاع یک هرم حداکثر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0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است. </a:t>
                </a:r>
                <a:r>
                  <a:rPr lang="fa-IR" sz="2400" dirty="0" err="1">
                    <a:latin typeface="IRMitra" panose="02000506000000020002" pitchFamily="2" charset="-78"/>
                    <a:cs typeface="IRMitra" panose="02000506000000020002" pitchFamily="2" charset="-78"/>
                  </a:rPr>
                  <a:t>بنابرای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 زمان درج یک گره در هرم </a:t>
                </a:r>
                <a:r>
                  <a:rPr lang="en-US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O(log n)</a:t>
                </a:r>
                <a:r>
                  <a:rPr lang="fa-IR" sz="2000" dirty="0">
                    <a:latin typeface="Century" panose="02040604050505020304" pitchFamily="18" charset="0"/>
                    <a:cs typeface="IRMitra" panose="02000506000000020002" pitchFamily="2" charset="-78"/>
                  </a:rPr>
                  <a:t> </a:t>
                </a:r>
                <a:r>
                  <a:rPr lang="fa-IR" sz="2400" dirty="0">
                    <a:latin typeface="IRMitra" panose="02000506000000020002" pitchFamily="2" charset="-78"/>
                    <a:cs typeface="IRMitra" panose="02000506000000020002" pitchFamily="2" charset="-78"/>
                  </a:rPr>
                  <a:t>خواهد بود.</a:t>
                </a:r>
                <a:endParaRPr lang="en-US" sz="2400" dirty="0">
                  <a:latin typeface="IRMitra" panose="02000506000000020002" pitchFamily="2" charset="-78"/>
                  <a:cs typeface="IRMitra" panose="02000506000000020002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C8F40-6E7E-CF47-A375-9C06B3621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2907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B637003-41BB-7B43-98B3-B371E98C8F4E}"/>
              </a:ext>
            </a:extLst>
          </p:cNvPr>
          <p:cNvSpPr/>
          <p:nvPr/>
        </p:nvSpPr>
        <p:spPr>
          <a:xfrm>
            <a:off x="8382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insert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.append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b="1" dirty="0">
                <a:latin typeface="Courier" pitchFamily="2" charset="0"/>
                <a:cs typeface="IRMitra" panose="02000506000000020002" pitchFamily="2" charset="-78"/>
              </a:rPr>
              <a:t>∞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HEAP_INCREASE_KEY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31515"/>
                </a:solidFill>
                <a:latin typeface="Courier New" panose="02070309020205020404" pitchFamily="49" charset="0"/>
              </a:rPr>
              <a:t>'done.'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FA0D-D673-7242-BAA9-798CE4584E73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3A42B-9CF5-5440-9069-4293F5F9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14" y="2428964"/>
            <a:ext cx="4834171" cy="3200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579F0F0-1F5F-3C4C-88DA-86DF46745D9A}"/>
              </a:ext>
            </a:extLst>
          </p:cNvPr>
          <p:cNvSpPr/>
          <p:nvPr/>
        </p:nvSpPr>
        <p:spPr>
          <a:xfrm>
            <a:off x="5404590" y="3544087"/>
            <a:ext cx="457200" cy="4572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52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</a:t>
            </a:r>
            <a:r>
              <a:rPr lang="fa-IR" sz="2800" dirty="0">
                <a:latin typeface="IRTitr" panose="02000506000000020002" pitchFamily="2" charset="-78"/>
                <a:cs typeface="IRTitr" panose="02000506000000020002" pitchFamily="2" charset="-78"/>
              </a:rPr>
              <a:t>بر اساس </a:t>
            </a:r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1496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E93DA6-474E-A64A-A4E2-673579B0A85B}"/>
              </a:ext>
            </a:extLst>
          </p:cNvPr>
          <p:cNvSpPr/>
          <p:nvPr/>
        </p:nvSpPr>
        <p:spPr>
          <a:xfrm>
            <a:off x="3048000" y="2847132"/>
            <a:ext cx="6096000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def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Heap_Sort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):</a:t>
            </a:r>
          </a:p>
          <a:p>
            <a:pPr lvl="1"/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Build_Max_Heap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in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,...,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]:</a:t>
            </a: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swap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],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 err="1">
                <a:solidFill>
                  <a:srgbClr val="00108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])</a:t>
            </a:r>
          </a:p>
          <a:p>
            <a:pPr lvl="2"/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)=</a:t>
            </a:r>
            <a:r>
              <a:rPr lang="en-US" b="1" dirty="0" err="1">
                <a:solidFill>
                  <a:srgbClr val="795E26"/>
                </a:solidFill>
                <a:latin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2"/>
            <a:r>
              <a:rPr lang="en-US" b="1" dirty="0">
                <a:solidFill>
                  <a:srgbClr val="795E26"/>
                </a:solidFill>
                <a:latin typeface="Courier New" panose="02070309020205020404" pitchFamily="49" charset="0"/>
              </a:rPr>
              <a:t>MAX_HEAPIFY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b="1" dirty="0">
                <a:solidFill>
                  <a:srgbClr val="098658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lvl="1"/>
            <a:r>
              <a:rPr lang="en-US" b="1" dirty="0">
                <a:solidFill>
                  <a:srgbClr val="AF00DB"/>
                </a:solidFill>
                <a:latin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1080"/>
                </a:solidFill>
                <a:latin typeface="Courier New" panose="02070309020205020404" pitchFamily="49" charset="0"/>
              </a:rPr>
              <a:t>A</a:t>
            </a:r>
            <a:endParaRPr lang="en-US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97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2C2F582-6F66-E649-A961-CBED5817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120991"/>
              </p:ext>
            </p:extLst>
          </p:nvPr>
        </p:nvGraphicFramePr>
        <p:xfrm>
          <a:off x="4267200" y="3429000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44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2C2F582-6F66-E649-A961-CBED5817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852491"/>
              </p:ext>
            </p:extLst>
          </p:nvPr>
        </p:nvGraphicFramePr>
        <p:xfrm>
          <a:off x="4267200" y="2146738"/>
          <a:ext cx="365633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35700"/>
              </p:ext>
            </p:extLst>
          </p:nvPr>
        </p:nvGraphicFramePr>
        <p:xfrm>
          <a:off x="6094730" y="4161850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11758AC-8C47-E647-BC81-74091ACE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13" y="3626085"/>
            <a:ext cx="4073652" cy="24688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9586EA-742A-2743-9F90-59817CD57D56}"/>
              </a:ext>
            </a:extLst>
          </p:cNvPr>
          <p:cNvCxnSpPr/>
          <p:nvPr/>
        </p:nvCxnSpPr>
        <p:spPr>
          <a:xfrm>
            <a:off x="6094730" y="3142593"/>
            <a:ext cx="0" cy="620110"/>
          </a:xfrm>
          <a:prstGeom prst="straightConnector1">
            <a:avLst/>
          </a:prstGeom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42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نیمه مرتب (هرم، </a:t>
            </a:r>
            <a:r>
              <a:rPr lang="en-US" b="1" dirty="0">
                <a:latin typeface="Century" panose="02040604050505020304" pitchFamily="18" charset="0"/>
                <a:cs typeface="IRTitr" panose="02000506000000020002" pitchFamily="2" charset="-78"/>
              </a:rPr>
              <a:t>Heap</a:t>
            </a:r>
            <a:r>
              <a:rPr lang="fa-IR" b="1" dirty="0">
                <a:latin typeface="Century" panose="02040604050505020304" pitchFamily="18" charset="0"/>
                <a:cs typeface="IRTitr" panose="02000506000000020002" pitchFamily="2" charset="-78"/>
              </a:rPr>
              <a:t> )</a:t>
            </a:r>
            <a:endParaRPr lang="en-US" b="1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</a:p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: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DD9E8-780A-8844-AC54-390DFF62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9781"/>
            <a:ext cx="3200400" cy="2387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AF5F7C-CAFC-7743-8FAE-50E7AFB2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70051"/>
            <a:ext cx="3200400" cy="2406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F04F03-F86C-7B4E-83C5-514D9155B694}"/>
              </a:ext>
            </a:extLst>
          </p:cNvPr>
          <p:cNvSpPr txBox="1"/>
          <p:nvPr/>
        </p:nvSpPr>
        <p:spPr>
          <a:xfrm>
            <a:off x="1468078" y="360511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Min Heap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4D83D-5E67-B149-A1AB-444B14B35AEB}"/>
              </a:ext>
            </a:extLst>
          </p:cNvPr>
          <p:cNvSpPr txBox="1"/>
          <p:nvPr/>
        </p:nvSpPr>
        <p:spPr>
          <a:xfrm>
            <a:off x="4628403" y="3631962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Max 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9C415-C22E-9F4F-BF42-B2405F3B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803" y="3878317"/>
            <a:ext cx="3623991" cy="229864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3A4503-67CB-4942-8AA0-130D5242C7B2}"/>
              </a:ext>
            </a:extLst>
          </p:cNvPr>
          <p:cNvSpPr/>
          <p:nvPr/>
        </p:nvSpPr>
        <p:spPr>
          <a:xfrm>
            <a:off x="9921766" y="4656083"/>
            <a:ext cx="1432034" cy="137685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FC9F4-1ADC-9043-B297-025E6F1B6B84}"/>
              </a:ext>
            </a:extLst>
          </p:cNvPr>
          <p:cNvSpPr txBox="1"/>
          <p:nvPr/>
        </p:nvSpPr>
        <p:spPr>
          <a:xfrm>
            <a:off x="10810061" y="465608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╳</a:t>
            </a:r>
            <a:endParaRPr lang="en-US" sz="7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560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78685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11758AC-8C47-E647-BC81-74091ACE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78" y="2766847"/>
            <a:ext cx="407365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46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341517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A213E96-D55C-8447-B29A-067A5942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92" y="2766847"/>
            <a:ext cx="4139738" cy="24688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B950F1-9F60-FA41-A569-01C3A831BE9B}"/>
              </a:ext>
            </a:extLst>
          </p:cNvPr>
          <p:cNvCxnSpPr/>
          <p:nvPr/>
        </p:nvCxnSpPr>
        <p:spPr>
          <a:xfrm>
            <a:off x="7168055" y="4235669"/>
            <a:ext cx="2103120" cy="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7E59D-A342-3642-BBE1-4CB2AF61280F}"/>
              </a:ext>
            </a:extLst>
          </p:cNvPr>
          <p:cNvSpPr txBox="1"/>
          <p:nvPr/>
        </p:nvSpPr>
        <p:spPr>
          <a:xfrm>
            <a:off x="7568797" y="4235669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Roya" panose="02000503000000020002" pitchFamily="2" charset="-78"/>
                <a:cs typeface="IRRoya" panose="02000503000000020002" pitchFamily="2" charset="-78"/>
              </a:rPr>
              <a:t>کاهش طول هرم</a:t>
            </a: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814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961662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C87E59D-A342-3642-BBE1-4CB2AF61280F}"/>
              </a:ext>
            </a:extLst>
          </p:cNvPr>
          <p:cNvSpPr txBox="1"/>
          <p:nvPr/>
        </p:nvSpPr>
        <p:spPr>
          <a:xfrm>
            <a:off x="7015760" y="4249175"/>
            <a:ext cx="250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fa-IR" dirty="0">
                <a:latin typeface="Century" panose="02040604050505020304" pitchFamily="18" charset="0"/>
                <a:cs typeface="IRRoya" panose="02000503000000020002" pitchFamily="2" charset="-78"/>
              </a:rPr>
              <a:t>فراخوانی </a:t>
            </a:r>
            <a:r>
              <a:rPr lang="en-US" dirty="0">
                <a:latin typeface="Century" panose="02040604050505020304" pitchFamily="18" charset="0"/>
                <a:cs typeface="IRRoya" panose="02000503000000020002" pitchFamily="2" charset="-78"/>
              </a:rPr>
              <a:t>MAX-HEAPIFY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30B35-2B6A-E843-B0D7-61FA5862F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46" y="2766847"/>
            <a:ext cx="4123284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60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21195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A2DE3BF-ED3A-B54C-86D9-30E7F60C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0" y="2766847"/>
            <a:ext cx="408121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86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846208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A2DE3BF-ED3A-B54C-86D9-30E7F60C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520" y="2766847"/>
            <a:ext cx="408121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31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39372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054499E-CA97-594E-8940-5EEC5AA8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135" y="2766847"/>
            <a:ext cx="4131595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4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02036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536B107-4704-EF47-AED9-5345D56B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94" y="2766847"/>
            <a:ext cx="414873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69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936684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3B12E97-E050-6A4F-BCE1-3026B8861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98" y="2766847"/>
            <a:ext cx="409783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8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30182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8516C69-DA61-8C47-941C-60A27DF7E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94" y="2766847"/>
            <a:ext cx="414873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83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/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EF6B2C8-D8E5-D040-81E0-87728146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81" y="2766847"/>
            <a:ext cx="4202349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3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درخت نیمه مرتب (هرم، </a:t>
            </a:r>
            <a:r>
              <a:rPr lang="en-US" b="1" dirty="0">
                <a:latin typeface="Century" panose="02040604050505020304" pitchFamily="18" charset="0"/>
                <a:cs typeface="IRTitr" panose="02000506000000020002" pitchFamily="2" charset="-78"/>
              </a:rPr>
              <a:t>Heap</a:t>
            </a:r>
            <a:r>
              <a:rPr lang="fa-IR" b="1" dirty="0">
                <a:latin typeface="Century" panose="02040604050505020304" pitchFamily="18" charset="0"/>
                <a:cs typeface="IRTitr" panose="02000506000000020002" pitchFamily="2" charset="-78"/>
              </a:rPr>
              <a:t> )</a:t>
            </a:r>
            <a:endParaRPr lang="en-US" b="1" dirty="0">
              <a:latin typeface="Century" panose="02040604050505020304" pitchFamily="18" charset="0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	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Max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</a:p>
          <a:p>
            <a:pPr algn="r" rtl="1">
              <a:lnSpc>
                <a:spcPct val="100000"/>
              </a:lnSpc>
            </a:pP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Heap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	: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که </a:t>
            </a:r>
            <a:r>
              <a:rPr lang="en-US" sz="2400" dirty="0">
                <a:latin typeface="Century" panose="02040604050505020304" pitchFamily="18" charset="0"/>
                <a:cs typeface="IRMitra" panose="02000506000000020002" pitchFamily="2" charset="-78"/>
              </a:rPr>
              <a:t>Min Tree</a:t>
            </a:r>
            <a:r>
              <a:rPr lang="fa-IR" sz="24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نیز باشد.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00000"/>
              </a:lnSpc>
              <a:buNone/>
            </a:pP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DD9E8-780A-8844-AC54-390DFF62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9781"/>
            <a:ext cx="3200400" cy="2387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AF5F7C-CAFC-7743-8FAE-50E7AFB2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770051"/>
            <a:ext cx="3200400" cy="2406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F04F03-F86C-7B4E-83C5-514D9155B694}"/>
              </a:ext>
            </a:extLst>
          </p:cNvPr>
          <p:cNvSpPr txBox="1"/>
          <p:nvPr/>
        </p:nvSpPr>
        <p:spPr>
          <a:xfrm>
            <a:off x="1468078" y="360511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Min Heap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4D83D-5E67-B149-A1AB-444B14B35AEB}"/>
              </a:ext>
            </a:extLst>
          </p:cNvPr>
          <p:cNvSpPr txBox="1"/>
          <p:nvPr/>
        </p:nvSpPr>
        <p:spPr>
          <a:xfrm>
            <a:off x="4628403" y="3631962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Max 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9C415-C22E-9F4F-BF42-B2405F3B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803" y="3878317"/>
            <a:ext cx="3623991" cy="229864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3A4503-67CB-4942-8AA0-130D5242C7B2}"/>
              </a:ext>
            </a:extLst>
          </p:cNvPr>
          <p:cNvSpPr/>
          <p:nvPr/>
        </p:nvSpPr>
        <p:spPr>
          <a:xfrm>
            <a:off x="9921766" y="4656083"/>
            <a:ext cx="1432034" cy="137685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FC9F4-1ADC-9043-B297-025E6F1B6B84}"/>
              </a:ext>
            </a:extLst>
          </p:cNvPr>
          <p:cNvSpPr txBox="1"/>
          <p:nvPr/>
        </p:nvSpPr>
        <p:spPr>
          <a:xfrm>
            <a:off x="10810061" y="465608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╳</a:t>
            </a:r>
            <a:endParaRPr lang="en-US" sz="72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199A8-5926-EE49-A648-CDA02D91DCB8}"/>
              </a:ext>
            </a:extLst>
          </p:cNvPr>
          <p:cNvSpPr txBox="1"/>
          <p:nvPr/>
        </p:nvSpPr>
        <p:spPr>
          <a:xfrm>
            <a:off x="838200" y="1690688"/>
            <a:ext cx="2557110" cy="1323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البته اگر نوع ساختار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Heap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مشخص نشده باشد، به صورت</a:t>
            </a:r>
          </a:p>
          <a:p>
            <a:pPr algn="r" rtl="1"/>
            <a:r>
              <a:rPr lang="fa-IR" sz="2000" dirty="0" err="1">
                <a:latin typeface="IRRoya" panose="02000503000000020002" pitchFamily="2" charset="-78"/>
                <a:cs typeface="IRRoya" panose="02000503000000020002" pitchFamily="2" charset="-78"/>
              </a:rPr>
              <a:t>پیش‌فرض</a:t>
            </a:r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 آن را </a:t>
            </a:r>
            <a:r>
              <a:rPr lang="en-US" sz="2000" dirty="0">
                <a:latin typeface="IRRoya" panose="02000503000000020002" pitchFamily="2" charset="-78"/>
                <a:cs typeface="IRRoya" panose="02000503000000020002" pitchFamily="2" charset="-78"/>
              </a:rPr>
              <a:t>Max Heap</a:t>
            </a:r>
          </a:p>
          <a:p>
            <a:pPr algn="r" rtl="1"/>
            <a:r>
              <a:rPr lang="fa-IR" sz="2000" dirty="0">
                <a:latin typeface="IRRoya" panose="02000503000000020002" pitchFamily="2" charset="-78"/>
                <a:cs typeface="IRRoya" panose="02000503000000020002" pitchFamily="2" charset="-78"/>
              </a:rPr>
              <a:t>در نظر خواهیم گرفت.</a:t>
            </a:r>
            <a:endParaRPr lang="en-US" sz="20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91268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19863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16C5EF2-7B65-834E-B611-2FABBE859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2766847"/>
            <a:ext cx="411480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77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652467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D077B5C-1E4B-3D48-9D42-FDCF4C263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756" y="2766847"/>
            <a:ext cx="4150974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54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30577"/>
              </p:ext>
            </p:extLst>
          </p:nvPr>
        </p:nvGraphicFramePr>
        <p:xfrm>
          <a:off x="6094730" y="3086887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11005AE-B759-D544-B7AF-15B8FD6B2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578" y="2766847"/>
            <a:ext cx="412415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60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مرتب سازی هرم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ابتدا با استفاده از روال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آرایه ورودی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A[1...n]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به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تبدیل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بزرگ‌ترین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عنصر آرایه در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قرار دارد، 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می‌تواند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یک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جابه‌جایی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با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A[n]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در مکان صحیح (نهایی) خود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قرار گیرد.</a:t>
            </a: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سپس طول هرم یکی کم شده و برای حفظ ویژگی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 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الگوریتم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برای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ريشه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جدید فراخوانی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می‌شود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 روال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اين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روند را تا هرم با اندازه ۲ تکرار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.</a:t>
            </a:r>
          </a:p>
          <a:p>
            <a:pPr marL="0" indent="0" algn="r" rtl="1">
              <a:lnSpc>
                <a:spcPct val="110000"/>
              </a:lnSpc>
              <a:buNone/>
            </a:pPr>
            <a:endParaRPr lang="en-US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endParaRPr lang="fa-IR" sz="2400" dirty="0">
              <a:latin typeface="IRMitra" panose="02000506000000020002" pitchFamily="2" charset="-78"/>
              <a:cs typeface="IRMitra" panose="02000506000000020002" pitchFamily="2" charset="-78"/>
            </a:endParaRPr>
          </a:p>
          <a:p>
            <a:pPr marL="0" indent="0" algn="r" rtl="1">
              <a:lnSpc>
                <a:spcPct val="110000"/>
              </a:lnSpc>
              <a:buNone/>
            </a:pP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ازآنجاکه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Build-Max-Heap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و هر یک از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n-1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فراخوانی 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MAX-HEAPIFY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زمان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O(log n)</a:t>
            </a:r>
            <a:r>
              <a:rPr lang="fa-IR" sz="2000" dirty="0">
                <a:latin typeface="Century" panose="02040604050505020304" pitchFamily="18" charset="0"/>
                <a:cs typeface="IRMitra" panose="02000506000000020002" pitchFamily="2" charset="-78"/>
              </a:rPr>
              <a:t> 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صرف</a:t>
            </a:r>
            <a:r>
              <a:rPr lang="en-US" sz="2400" dirty="0">
                <a:latin typeface="IRMitra" panose="02000506000000020002" pitchFamily="2" charset="-78"/>
                <a:cs typeface="IRMitra" panose="02000506000000020002" pitchFamily="2" charset="-78"/>
              </a:rPr>
              <a:t>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می‌کنند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؛ زمان </a:t>
            </a:r>
            <a:r>
              <a:rPr lang="fa-IR" sz="2400" dirty="0" err="1">
                <a:latin typeface="IRMitra" panose="02000506000000020002" pitchFamily="2" charset="-78"/>
                <a:cs typeface="IRMitra" panose="02000506000000020002" pitchFamily="2" charset="-78"/>
              </a:rPr>
              <a:t>مرتب‌سازی</a:t>
            </a:r>
            <a:r>
              <a:rPr lang="fa-IR" sz="2400" dirty="0">
                <a:latin typeface="IRMitra" panose="02000506000000020002" pitchFamily="2" charset="-78"/>
                <a:cs typeface="IRMitra" panose="02000506000000020002" pitchFamily="2" charset="-78"/>
              </a:rPr>
              <a:t> هرم برابر است با: </a:t>
            </a:r>
            <a:r>
              <a:rPr lang="en-US" sz="2000" dirty="0">
                <a:latin typeface="Century" panose="02040604050505020304" pitchFamily="18" charset="0"/>
                <a:cs typeface="IRMitra" panose="02000506000000020002" pitchFamily="2" charset="-78"/>
              </a:rPr>
              <a:t>O(n)+(n-1)O(log n)=O(n log n)</a:t>
            </a:r>
            <a:endParaRPr lang="fa-IR" sz="2400" dirty="0">
              <a:latin typeface="Century" panose="02040604050505020304" pitchFamily="18" charset="0"/>
              <a:cs typeface="IRMitra" panose="02000506000000020002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965C69-DF4F-9D41-971B-C624FF4EBCF8}"/>
              </a:ext>
            </a:extLst>
          </p:cNvPr>
          <p:cNvSpPr txBox="1"/>
          <p:nvPr/>
        </p:nvSpPr>
        <p:spPr>
          <a:xfrm>
            <a:off x="1752600" y="1715287"/>
            <a:ext cx="8686800" cy="457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algn="l" defTabSz="914400" rtl="0" eaLnBrk="1" latinLnBrk="0" hangingPunct="1">
              <a:lnSpc>
                <a:spcPct val="150000"/>
              </a:lnSpc>
            </a:pPr>
            <a:endParaRPr lang="en-US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37DF15E-60CD-0A46-AE03-907758202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24825"/>
              </p:ext>
            </p:extLst>
          </p:nvPr>
        </p:nvGraphicFramePr>
        <p:xfrm>
          <a:off x="4267200" y="3429000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8735889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1726062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6065942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00778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1525991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7134506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335611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481352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Century" panose="020406040505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56637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dirty="0">
                          <a:latin typeface="Century" panose="02040604050505020304" pitchFamily="18" charset="0"/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14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39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" pitchFamily="2" charset="0"/>
                        </a:rPr>
                        <a:t>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0854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2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ذخیره 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«هرم»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است، برای نمایش آن از آرایه ها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093D4-BF4D-534D-91CB-5C782063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1" y="2870765"/>
            <a:ext cx="3200400" cy="238718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92B0FF-1C1C-E04F-896F-3467043A6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246833"/>
              </p:ext>
            </p:extLst>
          </p:nvPr>
        </p:nvGraphicFramePr>
        <p:xfrm>
          <a:off x="6834351" y="3607156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812288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218097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1353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296544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16159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963639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586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893293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6423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986314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8DB2E-E5A2-4C47-8464-1863E155D2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05551" y="4064356"/>
            <a:ext cx="151086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55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ذخیره 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«هرم»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است، برای نمایش آن از آرایه ها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093D4-BF4D-534D-91CB-5C782063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1" y="2870765"/>
            <a:ext cx="3200400" cy="238718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92B0FF-1C1C-E04F-896F-3467043A621E}"/>
              </a:ext>
            </a:extLst>
          </p:cNvPr>
          <p:cNvGraphicFramePr>
            <a:graphicFrameLocks noGrp="1"/>
          </p:cNvGraphicFramePr>
          <p:nvPr/>
        </p:nvGraphicFramePr>
        <p:xfrm>
          <a:off x="6834351" y="3607156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812288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218097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1353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296544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16159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963639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586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893293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6423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986314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8DB2E-E5A2-4C47-8464-1863E155D2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05551" y="4064356"/>
            <a:ext cx="151086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/>
              <p:nvPr/>
            </p:nvSpPr>
            <p:spPr>
              <a:xfrm>
                <a:off x="2132076" y="2103914"/>
                <a:ext cx="7927848" cy="37947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 rtl="1">
                  <a:spcBef>
                    <a:spcPts val="600"/>
                  </a:spcBef>
                </a:pPr>
                <a:r>
                  <a:rPr lang="fa-IR" sz="2400" b="1" dirty="0">
                    <a:latin typeface="IRRoya" panose="02000503000000020002" pitchFamily="2" charset="-78"/>
                    <a:cs typeface="IRRoya" panose="02000503000000020002" pitchFamily="2" charset="-78"/>
                  </a:rPr>
                  <a:t>یادآوری:</a:t>
                </a:r>
              </a:p>
              <a:p>
                <a:pPr algn="r" rtl="1">
                  <a:spcBef>
                    <a:spcPts val="600"/>
                  </a:spcBef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در بحث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درخت‌ها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پیاده‌سازی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درخت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دودویی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با آرایه نشان داده شد؛ که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شماره‌گذاری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از ۱ با گره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ريشه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آغاز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می‌شد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 تمام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گره‌های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دیگر از سطح بعدی از چپ به راست شماره گذاری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می‌شدند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.</a:t>
                </a:r>
              </a:p>
              <a:p>
                <a:pPr algn="r" rtl="1">
                  <a:spcBef>
                    <a:spcPts val="600"/>
                  </a:spcBef>
                </a:pP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rtl="1">
                  <a:spcBef>
                    <a:spcPts val="600"/>
                  </a:spcBef>
                </a:pPr>
                <a:r>
                  <a:rPr lang="fa-IR" sz="2400" b="1" dirty="0">
                    <a:latin typeface="IRRoya" panose="02000503000000020002" pitchFamily="2" charset="-78"/>
                    <a:cs typeface="IRRoya" panose="02000503000000020002" pitchFamily="2" charset="-78"/>
                  </a:rPr>
                  <a:t>نکته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: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ازآنجاکه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Heap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یک درخت کامل است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:</a:t>
                </a:r>
                <a:endParaRPr lang="fa-IR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marL="800100" lvl="1" indent="-342900" algn="r" rtl="1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برای نمایش آن از آرایه استفاده </a:t>
                </a:r>
                <a:r>
                  <a:rPr lang="fa-IR" sz="2400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می‌شود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.</a:t>
                </a:r>
              </a:p>
              <a:p>
                <a:pPr marL="800100" lvl="1" indent="-342900" algn="r" rtl="1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ارتفاع آن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Mitra" panose="02000506000000020002" pitchFamily="2" charset="-78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IRMitra" panose="02000506000000020002" pitchFamily="2" charset="-78"/>
                              </a:rPr>
                              <m:t>𝑛</m:t>
                            </m:r>
                          </m:sup>
                        </m:sSub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IRMitra" panose="02000506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با فرض سطح </a:t>
                </a:r>
                <a:r>
                  <a:rPr lang="fa-IR" dirty="0" err="1">
                    <a:latin typeface="IRRoya" panose="02000503000000020002" pitchFamily="2" charset="-78"/>
                    <a:cs typeface="IRRoya" panose="02000503000000020002" pitchFamily="2" charset="-78"/>
                  </a:rPr>
                  <a:t>ریشه‌ی</a:t>
                </a:r>
                <a:r>
                  <a:rPr lang="fa-IR" dirty="0">
                    <a:latin typeface="IRRoya" panose="02000503000000020002" pitchFamily="2" charset="-78"/>
                    <a:cs typeface="IRRoya" panose="02000503000000020002" pitchFamily="2" charset="-78"/>
                  </a:rPr>
                  <a:t> ۱</a:t>
                </a: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است.</a:t>
                </a: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076" y="2103914"/>
                <a:ext cx="7927848" cy="37947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810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94AD-34E5-7549-B613-D5E2BC8F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latin typeface="IRTitr" panose="02000506000000020002" pitchFamily="2" charset="-78"/>
                <a:cs typeface="IRTitr" panose="02000506000000020002" pitchFamily="2" charset="-78"/>
              </a:rPr>
              <a:t>ذخیره سازی</a:t>
            </a:r>
            <a:endParaRPr lang="en-US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C8F40-6E7E-CF47-A375-9C06B362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از آنجا که «هرم» یک درخت 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دودویی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 کامل است، برای نمایش آن از آرایه ها استفاده ‌</a:t>
            </a:r>
            <a:r>
              <a:rPr lang="fa-IR" dirty="0" err="1">
                <a:latin typeface="IRMitra" panose="02000506000000020002" pitchFamily="2" charset="-78"/>
                <a:cs typeface="IRMitra" panose="02000506000000020002" pitchFamily="2" charset="-78"/>
              </a:rPr>
              <a:t>می‌کنیم</a:t>
            </a:r>
            <a:r>
              <a:rPr lang="fa-IR" dirty="0">
                <a:latin typeface="IRMitra" panose="02000506000000020002" pitchFamily="2" charset="-78"/>
                <a:cs typeface="IRMitra" panose="02000506000000020002" pitchFamily="2" charset="-78"/>
              </a:rPr>
              <a:t>:</a:t>
            </a:r>
            <a:endParaRPr lang="en-US" dirty="0">
              <a:latin typeface="IRMitra" panose="02000506000000020002" pitchFamily="2" charset="-78"/>
              <a:cs typeface="IRMitra" panose="02000506000000020002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093D4-BF4D-534D-91CB-5C782063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1" y="2870765"/>
            <a:ext cx="3200400" cy="2387182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92B0FF-1C1C-E04F-896F-3467043A621E}"/>
              </a:ext>
            </a:extLst>
          </p:cNvPr>
          <p:cNvGraphicFramePr>
            <a:graphicFrameLocks noGrp="1"/>
          </p:cNvGraphicFramePr>
          <p:nvPr/>
        </p:nvGraphicFramePr>
        <p:xfrm>
          <a:off x="6834351" y="3607156"/>
          <a:ext cx="3657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4812288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2180973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313533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296544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8161595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9636399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58606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8932933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entury" panose="02040604050505020304" pitchFamily="18" charset="0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dirty="0">
                          <a:latin typeface="Century" panose="02040604050505020304" pitchFamily="18" charset="0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76423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dirty="0">
                          <a:latin typeface="Courier" pitchFamily="2" charset="0"/>
                          <a:cs typeface="Consolas" panose="020B0609020204030204" pitchFamily="49" charset="0"/>
                        </a:rPr>
                        <a:t>45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986314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98DB2E-E5A2-4C47-8464-1863E155D25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05551" y="4064356"/>
            <a:ext cx="151086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/>
              <p:nvPr/>
            </p:nvSpPr>
            <p:spPr>
              <a:xfrm>
                <a:off x="2132285" y="2102024"/>
                <a:ext cx="7927429" cy="37985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 algn="r" defTabSz="914400" rtl="1" eaLnBrk="1" latinLnBrk="0" hangingPunct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تعداد برگ ها 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است.</a:t>
                </a:r>
              </a:p>
              <a:p>
                <a:pPr marL="342900" indent="-342900" algn="r" rtl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شماره آنها نیز </a:t>
                </a:r>
                <a:r>
                  <a:rPr lang="en-US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+1,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+2,…,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𝑛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 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است.</a:t>
                </a:r>
              </a:p>
              <a:p>
                <a:pPr marL="342900" indent="-342900" algn="r" rtl="1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شماره پدر گره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𝑖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ام،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  <a:cs typeface="IRRoya" panose="02000503000000020002" pitchFamily="2" charset="-7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IRRoya" panose="02000503000000020002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 شماره فرزندان آن در صورت وجود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𝑖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2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IRRoya" panose="02000503000000020002" pitchFamily="2" charset="-78"/>
                      </a:rPr>
                      <m:t>+1</m:t>
                    </m:r>
                  </m:oMath>
                </a14:m>
                <a:r>
                  <a:rPr lang="fa-IR" sz="2400" dirty="0">
                    <a:latin typeface="IRRoya" panose="02000503000000020002" pitchFamily="2" charset="-78"/>
                    <a:cs typeface="IRRoya" panose="02000503000000020002" pitchFamily="2" charset="-78"/>
                  </a:rPr>
                  <a:t> است.</a:t>
                </a: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defTabSz="914400" rtl="1" eaLnBrk="1" latinLnBrk="0" hangingPunct="1">
                  <a:spcBef>
                    <a:spcPts val="600"/>
                  </a:spcBef>
                </a:pP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  <a:p>
                <a:pPr algn="r" defTabSz="914400" rtl="1" eaLnBrk="1" latinLnBrk="0" hangingPunct="1">
                  <a:lnSpc>
                    <a:spcPct val="150000"/>
                  </a:lnSpc>
                  <a:spcBef>
                    <a:spcPts val="600"/>
                  </a:spcBef>
                </a:pPr>
                <a:endParaRPr lang="en-US" sz="2400" dirty="0">
                  <a:latin typeface="IRRoya" panose="02000503000000020002" pitchFamily="2" charset="-78"/>
                  <a:cs typeface="IRRoya" panose="02000503000000020002" pitchFamily="2" charset="-78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813501-B756-1145-99F1-B1BD00E4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285" y="2102024"/>
                <a:ext cx="7927429" cy="379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9BB747-F588-E54B-9478-1E1D95D15126}"/>
              </a:ext>
            </a:extLst>
          </p:cNvPr>
          <p:cNvSpPr txBox="1"/>
          <p:nvPr/>
        </p:nvSpPr>
        <p:spPr>
          <a:xfrm>
            <a:off x="2826445" y="510251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فرزند راست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F34D9-72AE-ED46-B3CA-6A368A0FC0D0}"/>
              </a:ext>
            </a:extLst>
          </p:cNvPr>
          <p:cNvSpPr txBox="1"/>
          <p:nvPr/>
        </p:nvSpPr>
        <p:spPr>
          <a:xfrm>
            <a:off x="3657122" y="5101899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Roya" panose="02000503000000020002" pitchFamily="2" charset="-78"/>
                <a:cs typeface="IRRoya" panose="02000503000000020002" pitchFamily="2" charset="-78"/>
              </a:rPr>
              <a:t>فرزند چپ</a:t>
            </a:r>
            <a:endParaRPr lang="en-US" sz="1400" dirty="0">
              <a:latin typeface="IRRoya" panose="02000503000000020002" pitchFamily="2" charset="-78"/>
              <a:cs typeface="IRRoya" panose="02000503000000020002" pitchFamily="2" charset="-78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A76C42-7A52-154B-B823-371E4C817941}"/>
              </a:ext>
            </a:extLst>
          </p:cNvPr>
          <p:cNvCxnSpPr>
            <a:cxnSpLocks/>
          </p:cNvCxnSpPr>
          <p:nvPr/>
        </p:nvCxnSpPr>
        <p:spPr>
          <a:xfrm flipH="1">
            <a:off x="3277912" y="4655468"/>
            <a:ext cx="0" cy="44643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4FC68C-AE4F-EE4B-9561-137DEDFD9CB1}"/>
              </a:ext>
            </a:extLst>
          </p:cNvPr>
          <p:cNvCxnSpPr>
            <a:cxnSpLocks/>
          </p:cNvCxnSpPr>
          <p:nvPr/>
        </p:nvCxnSpPr>
        <p:spPr>
          <a:xfrm flipH="1">
            <a:off x="4051145" y="4655468"/>
            <a:ext cx="0" cy="44643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90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8240</Words>
  <Application>Microsoft Macintosh PowerPoint</Application>
  <PresentationFormat>Widescreen</PresentationFormat>
  <Paragraphs>1231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Century</vt:lpstr>
      <vt:lpstr>Century Gothic</vt:lpstr>
      <vt:lpstr>Consolas</vt:lpstr>
      <vt:lpstr>Courier</vt:lpstr>
      <vt:lpstr>Courier New</vt:lpstr>
      <vt:lpstr>IRMitra</vt:lpstr>
      <vt:lpstr>IRRoya</vt:lpstr>
      <vt:lpstr>IRTitr</vt:lpstr>
      <vt:lpstr>Office Theme</vt:lpstr>
      <vt:lpstr>هرم</vt:lpstr>
      <vt:lpstr>مسئله</vt:lpstr>
      <vt:lpstr>مسئله</vt:lpstr>
      <vt:lpstr>درخت نیمه مرتب (هرم، Heap )</vt:lpstr>
      <vt:lpstr>درخت نیمه مرتب (هرم، Heap )</vt:lpstr>
      <vt:lpstr>درخت نیمه مرتب (هرم، Heap )</vt:lpstr>
      <vt:lpstr>ذخیره سازی</vt:lpstr>
      <vt:lpstr>ذخیره سازی</vt:lpstr>
      <vt:lpstr>ذخیره سازی</vt:lpstr>
      <vt:lpstr>جستوجو در هرم</vt:lpstr>
      <vt:lpstr>جستوجو در هرم</vt:lpstr>
      <vt:lpstr>جستوجو در هرم</vt:lpstr>
      <vt:lpstr>هرم و عنصر بیشینه</vt:lpstr>
      <vt:lpstr>هرم و عنصر بیشینه</vt:lpstr>
      <vt:lpstr>هرم و عنصر بیشینه</vt:lpstr>
      <vt:lpstr>مثال</vt:lpstr>
      <vt:lpstr>مثال</vt:lpstr>
      <vt:lpstr>نتیجه</vt:lpstr>
      <vt:lpstr>نتیجه</vt:lpstr>
      <vt:lpstr>حفظ ویژگی هرم</vt:lpstr>
      <vt:lpstr>حفظ ویژگی هرم</vt:lpstr>
      <vt:lpstr>حفظ ویژگی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ساختن هرم</vt:lpstr>
      <vt:lpstr>حذف عنصر بیشینه</vt:lpstr>
      <vt:lpstr>حذف عنصر بیشینه</vt:lpstr>
      <vt:lpstr>حذف عنصر بیشینه</vt:lpstr>
      <vt:lpstr>افزایش مقدار گره</vt:lpstr>
      <vt:lpstr>افزایش مقدار گره</vt:lpstr>
      <vt:lpstr>افزایش مقدار گره</vt:lpstr>
      <vt:lpstr>درج گره در هرم</vt:lpstr>
      <vt:lpstr>درج گره در هرم</vt:lpstr>
      <vt:lpstr>درج گره در هرم</vt:lpstr>
      <vt:lpstr>درج گره در هرم</vt:lpstr>
      <vt:lpstr>درج گره در هرم</vt:lpstr>
      <vt:lpstr>درج گره در هرم</vt:lpstr>
      <vt:lpstr>مرتب سازی بر اساس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  <vt:lpstr>مرتب سازی هرم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سه: پشته</dc:title>
  <dc:creator>Sajjad Hashemian</dc:creator>
  <cp:lastModifiedBy>Sajjad Hashemian</cp:lastModifiedBy>
  <cp:revision>1113</cp:revision>
  <dcterms:created xsi:type="dcterms:W3CDTF">2021-02-28T19:35:44Z</dcterms:created>
  <dcterms:modified xsi:type="dcterms:W3CDTF">2021-05-18T18:15:13Z</dcterms:modified>
</cp:coreProperties>
</file>